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4"/>
  </p:notesMasterIdLst>
  <p:handoutMasterIdLst>
    <p:handoutMasterId r:id="rId15"/>
  </p:handoutMasterIdLst>
  <p:sldIdLst>
    <p:sldId id="257" r:id="rId5"/>
    <p:sldId id="277" r:id="rId6"/>
    <p:sldId id="278" r:id="rId7"/>
    <p:sldId id="279" r:id="rId8"/>
    <p:sldId id="289" r:id="rId9"/>
    <p:sldId id="281" r:id="rId10"/>
    <p:sldId id="282" r:id="rId11"/>
    <p:sldId id="283" r:id="rId12"/>
    <p:sldId id="287" r:id="rId13"/>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8C7D81-8E24-4C77-8B14-A658AA2DC42F}" v="81" dt="2025-01-19T08:41:29.6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3002" autoAdjust="0"/>
  </p:normalViewPr>
  <p:slideViewPr>
    <p:cSldViewPr snapToGrid="0">
      <p:cViewPr varScale="1">
        <p:scale>
          <a:sx n="140" d="100"/>
          <a:sy n="140" d="100"/>
        </p:scale>
        <p:origin x="468" y="342"/>
      </p:cViewPr>
      <p:guideLst>
        <p:guide pos="3840"/>
        <p:guide orient="horz" pos="2160"/>
      </p:guideLst>
    </p:cSldViewPr>
  </p:slideViewPr>
  <p:outlineViewPr>
    <p:cViewPr>
      <p:scale>
        <a:sx n="33" d="100"/>
        <a:sy n="33" d="100"/>
      </p:scale>
      <p:origin x="0" y="-2709"/>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BE77BE8-C92C-4478-BEC0-BA685856F54D}" type="datetime1">
              <a:rPr lang="en-GB" smtClean="0"/>
              <a:t>19/01/2025</a:t>
            </a:fld>
            <a:endParaRPr lang="en-GB"/>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en-GB" smtClean="0"/>
              <a:t>‹#›</a:t>
            </a:fld>
            <a:endParaRPr lang="en-GB"/>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F695629-D1D6-472E-AD8D-B841B09640C4}" type="datetime1">
              <a:rPr lang="en-GB" smtClean="0"/>
              <a:t>19/01/2025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en-GB" smtClean="0"/>
              <a:t>‹#›</a:t>
            </a:fld>
            <a:endParaRPr lang="en-GB"/>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a:t>
            </a:fld>
            <a:endParaRPr lang="en-GB"/>
          </a:p>
        </p:txBody>
      </p:sp>
      <p:sp>
        <p:nvSpPr>
          <p:cNvPr id="5" name="Date Placeholder 4">
            <a:extLst>
              <a:ext uri="{FF2B5EF4-FFF2-40B4-BE49-F238E27FC236}">
                <a16:creationId xmlns:a16="http://schemas.microsoft.com/office/drawing/2014/main" id="{7B638BEA-13B4-4493-97CD-5DE130591975}"/>
              </a:ext>
            </a:extLst>
          </p:cNvPr>
          <p:cNvSpPr>
            <a:spLocks noGrp="1"/>
          </p:cNvSpPr>
          <p:nvPr>
            <p:ph type="dt" idx="1"/>
          </p:nvPr>
        </p:nvSpPr>
        <p:spPr/>
        <p:txBody>
          <a:bodyPr/>
          <a:lstStyle/>
          <a:p>
            <a:pPr rtl="0"/>
            <a:fld id="{1A5657D3-E8CC-402E-9DD0-BFC4FEBDA829}" type="datetime1">
              <a:rPr lang="en-GB" smtClean="0"/>
              <a:t>19/01/2025</a:t>
            </a:fld>
            <a:endParaRPr lang="en-GB"/>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pPr rtl="0"/>
            <a:fld id="{BF695629-D1D6-472E-AD8D-B841B09640C4}" type="datetime1">
              <a:rPr lang="en-GB" smtClean="0"/>
              <a:t>19/01/2025</a:t>
            </a:fld>
            <a:endParaRPr lang="en-GB"/>
          </a:p>
        </p:txBody>
      </p:sp>
      <p:sp>
        <p:nvSpPr>
          <p:cNvPr id="5" name="Slide Number Placeholder 4"/>
          <p:cNvSpPr>
            <a:spLocks noGrp="1"/>
          </p:cNvSpPr>
          <p:nvPr>
            <p:ph type="sldNum" sz="quarter" idx="5"/>
          </p:nvPr>
        </p:nvSpPr>
        <p:spPr/>
        <p:txBody>
          <a:bodyPr/>
          <a:lstStyle/>
          <a:p>
            <a:pPr rtl="0"/>
            <a:fld id="{E7CCE34D-CFF1-4FFE-815B-D050E7ED2DFD}" type="slidenum">
              <a:rPr lang="en-GB" smtClean="0"/>
              <a:t>7</a:t>
            </a:fld>
            <a:endParaRPr lang="en-GB"/>
          </a:p>
        </p:txBody>
      </p:sp>
    </p:spTree>
    <p:extLst>
      <p:ext uri="{BB962C8B-B14F-4D97-AF65-F5344CB8AC3E}">
        <p14:creationId xmlns:p14="http://schemas.microsoft.com/office/powerpoint/2010/main" val="104163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en-GB" sz="480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en-GB"/>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en-GB"/>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GB" sz="4800" dirty="0"/>
            </a:lvl1pPr>
          </a:lstStyle>
          <a:p>
            <a:pPr lvl="0" rtl="0">
              <a:lnSpc>
                <a:spcPct val="100000"/>
              </a:lnSpc>
            </a:pPr>
            <a:r>
              <a:rPr lang="en-GB"/>
              <a:t>Click to edit Master title style</a:t>
            </a:r>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GB" sz="2000" b="0" cap="all" spc="200" baseline="0" dirty="0">
                <a:solidFill>
                  <a:schemeClr val="tx1"/>
                </a:solidFill>
              </a:defRPr>
            </a:lvl1pPr>
          </a:lstStyle>
          <a:p>
            <a:pPr marL="228600" lvl="0" indent="-228600" rtl="0"/>
            <a:r>
              <a:rPr lang="en-GB"/>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GB" sz="2000" b="0" cap="all" spc="200" baseline="0" dirty="0">
                <a:solidFill>
                  <a:schemeClr val="tx1"/>
                </a:solidFill>
              </a:defRPr>
            </a:lvl1pPr>
          </a:lstStyle>
          <a:p>
            <a:pPr marL="228600" lvl="0" indent="-228600" rtl="0"/>
            <a:r>
              <a:rPr lang="en-GB"/>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en-GB"/>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en-GB"/>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en-GB"/>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en-GB"/>
              <a:t>Click to edit Master title style</a:t>
            </a:r>
            <a:endParaRPr lang="en-GB"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en-GB">
                <a:solidFill>
                  <a:schemeClr val="tx1">
                    <a:alpha val="60000"/>
                  </a:schemeClr>
                </a:solidFill>
              </a:rPr>
              <a:t>Click to edit Master subtitle style</a:t>
            </a:r>
            <a:endParaRPr lang="en-GB"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en-GB"/>
              <a:t>Click icon to add picture</a:t>
            </a:r>
            <a:endParaRPr lang="en-GB"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en-GB"/>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en-GB"/>
              <a:t>Click to edit Master title style</a:t>
            </a:r>
            <a:endParaRPr lang="en-GB"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lang="en-GB"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en-GB"/>
              <a:t>Click to edit Master title style</a:t>
            </a:r>
            <a:endParaRPr lang="en-GB"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en-GB"/>
              <a:t>Click to edit Master title style</a:t>
            </a:r>
            <a:endParaRPr lang="en-GB"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en-GB"/>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en-GB" sz="160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en-GB"/>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en-GB"/>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en-GB"/>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en-GB"/>
              <a:t>Click to edit Master title style</a:t>
            </a:r>
            <a:endParaRPr lang="en-GB"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en-GB"/>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en-GB"/>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en-GB"/>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en-GB"/>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en-GB"/>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en-GB"/>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en-GB"/>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en-GB"/>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en-GB" smtClean="0"/>
              <a:t>‹#›</a:t>
            </a:fld>
            <a:endParaRPr lang="en-GB"/>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en-GB"/>
              <a:t>Click to edit Master title style</a:t>
            </a:r>
            <a:endParaRPr lang="en-GB"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en-GB">
                <a:solidFill>
                  <a:schemeClr val="tx1">
                    <a:alpha val="60000"/>
                  </a:schemeClr>
                </a:solidFill>
              </a:rPr>
              <a:t>Click to edit Master subtitle style</a:t>
            </a:r>
            <a:endParaRPr lang="en-GB"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en-GB"/>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en-GB">
                <a:solidFill>
                  <a:schemeClr val="tx1">
                    <a:alpha val="60000"/>
                  </a:schemeClr>
                </a:solidFill>
              </a:rPr>
              <a:t>Click to edit Master subtitle style</a:t>
            </a:r>
            <a:endParaRPr lang="en-GB"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en-GB"/>
              <a:t>Click to edit Master title style</a:t>
            </a:r>
            <a:endParaRPr lang="en-GB"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GB" dirty="0"/>
            </a:lvl1pPr>
          </a:lstStyle>
          <a:p>
            <a:pPr lvl="0" rtl="0">
              <a:lnSpc>
                <a:spcPct val="100000"/>
              </a:lnSpc>
            </a:pPr>
            <a:r>
              <a:rPr lang="en-GB"/>
              <a:t>Click to edit Master title style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en-GB"/>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en-GB"/>
              <a:t>Click to edit Master title style</a:t>
            </a:r>
            <a:endParaRPr lang="en-GB"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en-GB"/>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en-GB"/>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en-GB"/>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en-GB"/>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en-GB"/>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en-GB"/>
              <a:t>Click icon to add picture</a:t>
            </a:r>
            <a:endParaRPr lang="en-GB"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en-GB"/>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en-GB"/>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en-GB"/>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en-GB"/>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en-GB"/>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en-GB"/>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en-GB"/>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en-GB"/>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en-GB"/>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GB" sz="4800" dirty="0"/>
            </a:lvl1pPr>
          </a:lstStyle>
          <a:p>
            <a:pPr lvl="0" rtl="0">
              <a:lnSpc>
                <a:spcPct val="100000"/>
              </a:lnSpc>
            </a:pPr>
            <a:r>
              <a:rPr lang="en-GB"/>
              <a:t>Click to edit Master title style</a:t>
            </a:r>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GB" sz="1400" b="0" cap="all" spc="200" baseline="0" dirty="0">
                <a:solidFill>
                  <a:schemeClr val="tx1"/>
                </a:solidFill>
              </a:defRPr>
            </a:lvl1pPr>
          </a:lstStyle>
          <a:p>
            <a:pPr marL="228600" lvl="0" indent="-228600" rtl="0"/>
            <a:r>
              <a:rPr lang="en-GB"/>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en-GB"/>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en-GB"/>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en-GB"/>
              <a:t>Click to edit Master title style</a:t>
            </a:r>
            <a:endParaRPr lang="en-GB"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n-GB"/>
              <a:t>Sample Footer Text</a:t>
            </a:r>
            <a:endParaRPr lang="en-GB"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en-GB" smtClean="0"/>
              <a:pPr/>
              <a:t>‹#›</a:t>
            </a:fld>
            <a:endParaRPr lang="en-GB"/>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GB"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wrap="square" rtlCol="0" anchor="b" anchorCtr="0">
            <a:normAutofit/>
          </a:bodyPr>
          <a:lstStyle/>
          <a:p>
            <a:pPr rtl="0"/>
            <a:r>
              <a:rPr lang="en-GB" sz="3700"/>
              <a:t>Divine Alignment: When Moses Got in Sync with God</a:t>
            </a:r>
          </a:p>
        </p:txBody>
      </p:sp>
      <p:pic>
        <p:nvPicPr>
          <p:cNvPr id="1028" name="Picture 4" descr="Exodus 24:15-18 - &quot;Then Moses went up on the mountain, and the cloud covered the mountain. The glory of the LORD dwelt on Mount Sinai, and the cloud covered it six days. And on the seventh day he called to Moses out of the midst of the cloud. Now the appearance of the glory of the LORD was like a devouring fire on the top of the mountain in the sight of the people of Israel. Moses entered the cloud and went up on the mountain. And Moses was on the mountain forty days and forty nights.&quot;&#10;&#10;Create a digital art illustration respectful and devotional to Christianity, capturing the scene in Exodus 24:15-18. Show Moses ascending a mountain shrouded with a cloud cover. The glory of the divine dwells on the peak of Mount Sinai, representing this through a luminous, ethereal effect. After six days of cloud cover, on the seventh day, Moses hears a call emanating from the midst of the cloud. Represent the divine glory as a radiant, devouring fire atop the mountain, seen by the distant people of Israel. Lastly, depict Moses entering the cloud, signifying his journey of forty days and forty nights on the mountain.">
            <a:extLst>
              <a:ext uri="{FF2B5EF4-FFF2-40B4-BE49-F238E27FC236}">
                <a16:creationId xmlns:a16="http://schemas.microsoft.com/office/drawing/2014/main" id="{B94C794E-0A93-19DF-206E-104048BF8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975" r="1" b="1"/>
          <a:stretch/>
        </p:blipFill>
        <p:spPr bwMode="auto">
          <a:xfrm>
            <a:off x="20" y="10"/>
            <a:ext cx="7452340"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81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550200" y="542452"/>
            <a:ext cx="11091600" cy="1332000"/>
          </a:xfrm>
        </p:spPr>
        <p:txBody>
          <a:bodyPr rtlCol="0"/>
          <a:lstStyle/>
          <a:p>
            <a:pPr rtl="0"/>
            <a:r>
              <a:rPr lang="en-GB" dirty="0"/>
              <a:t>Exodus 32:7-14</a:t>
            </a:r>
          </a:p>
        </p:txBody>
      </p:sp>
      <p:sp>
        <p:nvSpPr>
          <p:cNvPr id="8" name="TextBox 7">
            <a:extLst>
              <a:ext uri="{FF2B5EF4-FFF2-40B4-BE49-F238E27FC236}">
                <a16:creationId xmlns:a16="http://schemas.microsoft.com/office/drawing/2014/main" id="{D6414722-EBE9-781B-4D34-70E290639381}"/>
              </a:ext>
            </a:extLst>
          </p:cNvPr>
          <p:cNvSpPr txBox="1"/>
          <p:nvPr/>
        </p:nvSpPr>
        <p:spPr>
          <a:xfrm>
            <a:off x="464024" y="1437018"/>
            <a:ext cx="10222173" cy="5324535"/>
          </a:xfrm>
          <a:prstGeom prst="rect">
            <a:avLst/>
          </a:prstGeom>
          <a:noFill/>
        </p:spPr>
        <p:txBody>
          <a:bodyPr wrap="square" rtlCol="0">
            <a:spAutoFit/>
          </a:bodyPr>
          <a:lstStyle/>
          <a:p>
            <a:r>
              <a:rPr lang="en-GB" sz="2000" baseline="30000" dirty="0">
                <a:effectLst/>
                <a:latin typeface="Aptos Display" panose="020B0004020202020204" pitchFamily="34" charset="0"/>
                <a:ea typeface="Times New Roman" panose="02020603050405020304" pitchFamily="18" charset="0"/>
                <a:cs typeface="Segoe UI" panose="020B0502040204020203" pitchFamily="34" charset="0"/>
              </a:rPr>
              <a:t>7 </a:t>
            </a:r>
            <a:r>
              <a:rPr lang="en-GB" sz="2000" dirty="0">
                <a:effectLst/>
                <a:latin typeface="Aptos Display" panose="020B0004020202020204" pitchFamily="34" charset="0"/>
                <a:ea typeface="Times New Roman" panose="02020603050405020304" pitchFamily="18" charset="0"/>
                <a:cs typeface="Segoe UI" panose="020B0502040204020203" pitchFamily="34" charset="0"/>
              </a:rPr>
              <a:t>Then the </a:t>
            </a:r>
            <a:r>
              <a:rPr lang="en-GB" sz="2000" cap="small" dirty="0">
                <a:effectLst/>
                <a:latin typeface="Aptos Display" panose="020B0004020202020204" pitchFamily="34" charset="0"/>
                <a:ea typeface="Times New Roman" panose="02020603050405020304" pitchFamily="18" charset="0"/>
                <a:cs typeface="Segoe UI" panose="020B0502040204020203" pitchFamily="34" charset="0"/>
              </a:rPr>
              <a:t>Lord</a:t>
            </a:r>
            <a:r>
              <a:rPr lang="en-GB" sz="2000" dirty="0">
                <a:effectLst/>
                <a:latin typeface="Aptos Display" panose="020B0004020202020204" pitchFamily="34" charset="0"/>
                <a:ea typeface="Times New Roman" panose="02020603050405020304" pitchFamily="18" charset="0"/>
                <a:cs typeface="Segoe UI" panose="020B0502040204020203" pitchFamily="34" charset="0"/>
              </a:rPr>
              <a:t> said to Moses, </a:t>
            </a:r>
            <a:r>
              <a:rPr lang="en-GB" sz="2000" dirty="0">
                <a:solidFill>
                  <a:srgbClr val="FF0000"/>
                </a:solidFill>
                <a:effectLst/>
                <a:latin typeface="Aptos Display" panose="020B0004020202020204" pitchFamily="34" charset="0"/>
                <a:ea typeface="Times New Roman" panose="02020603050405020304" pitchFamily="18" charset="0"/>
                <a:cs typeface="Segoe UI" panose="020B0502040204020203" pitchFamily="34" charset="0"/>
              </a:rPr>
              <a:t>“Go down, because your people, whom you brought up out of Egypt, have become corrupt. </a:t>
            </a:r>
            <a:r>
              <a:rPr lang="en-GB" sz="2000" baseline="30000" dirty="0">
                <a:solidFill>
                  <a:srgbClr val="FF0000"/>
                </a:solidFill>
                <a:effectLst/>
                <a:latin typeface="Aptos Display" panose="020B0004020202020204" pitchFamily="34" charset="0"/>
                <a:ea typeface="Times New Roman" panose="02020603050405020304" pitchFamily="18" charset="0"/>
                <a:cs typeface="Segoe UI" panose="020B0502040204020203" pitchFamily="34" charset="0"/>
              </a:rPr>
              <a:t>8 </a:t>
            </a:r>
            <a:r>
              <a:rPr lang="en-GB" sz="2000" dirty="0">
                <a:solidFill>
                  <a:srgbClr val="FF0000"/>
                </a:solidFill>
                <a:effectLst/>
                <a:latin typeface="Aptos Display" panose="020B0004020202020204" pitchFamily="34" charset="0"/>
                <a:ea typeface="Times New Roman" panose="02020603050405020304" pitchFamily="18" charset="0"/>
                <a:cs typeface="Segoe UI" panose="020B0502040204020203" pitchFamily="34" charset="0"/>
              </a:rPr>
              <a:t>They have been quick to turn away from what I commanded them and have made themselves an idol cast in the shape of a calf. They have bowed down to it and sacrificed to it and have said, ‘These are your gods, Israel, who brought you up out of Egypt.’</a:t>
            </a:r>
            <a:endParaRPr lang="en-GB" sz="2000" dirty="0">
              <a:solidFill>
                <a:srgbClr val="FF0000"/>
              </a:solidFill>
              <a:effectLst/>
              <a:latin typeface="Aptos Display" panose="020B0004020202020204" pitchFamily="34" charset="0"/>
              <a:ea typeface="Times New Roman" panose="02020603050405020304" pitchFamily="18" charset="0"/>
            </a:endParaRPr>
          </a:p>
          <a:p>
            <a:r>
              <a:rPr lang="en-GB" sz="2000" baseline="30000" dirty="0">
                <a:solidFill>
                  <a:srgbClr val="FF0000"/>
                </a:solidFill>
                <a:effectLst/>
                <a:latin typeface="Aptos Display" panose="020B0004020202020204" pitchFamily="34" charset="0"/>
                <a:ea typeface="Times New Roman" panose="02020603050405020304" pitchFamily="18" charset="0"/>
                <a:cs typeface="Segoe UI" panose="020B0502040204020203" pitchFamily="34" charset="0"/>
              </a:rPr>
              <a:t>9 </a:t>
            </a:r>
            <a:r>
              <a:rPr lang="en-GB" sz="2000" dirty="0">
                <a:solidFill>
                  <a:srgbClr val="FF0000"/>
                </a:solidFill>
                <a:effectLst/>
                <a:latin typeface="Aptos Display" panose="020B0004020202020204" pitchFamily="34" charset="0"/>
                <a:ea typeface="Times New Roman" panose="02020603050405020304" pitchFamily="18" charset="0"/>
                <a:cs typeface="Segoe UI" panose="020B0502040204020203" pitchFamily="34" charset="0"/>
              </a:rPr>
              <a:t>“I have seen these people,”</a:t>
            </a:r>
            <a:r>
              <a:rPr lang="en-GB" sz="2000" dirty="0">
                <a:effectLst/>
                <a:latin typeface="Aptos Display" panose="020B0004020202020204" pitchFamily="34" charset="0"/>
                <a:ea typeface="Times New Roman" panose="02020603050405020304" pitchFamily="18" charset="0"/>
                <a:cs typeface="Segoe UI" panose="020B0502040204020203" pitchFamily="34" charset="0"/>
              </a:rPr>
              <a:t> the </a:t>
            </a:r>
            <a:r>
              <a:rPr lang="en-GB" sz="2000" cap="small" dirty="0">
                <a:effectLst/>
                <a:latin typeface="Aptos Display" panose="020B0004020202020204" pitchFamily="34" charset="0"/>
                <a:ea typeface="Times New Roman" panose="02020603050405020304" pitchFamily="18" charset="0"/>
                <a:cs typeface="Segoe UI" panose="020B0502040204020203" pitchFamily="34" charset="0"/>
              </a:rPr>
              <a:t>Lord</a:t>
            </a:r>
            <a:r>
              <a:rPr lang="en-GB" sz="2000" dirty="0">
                <a:effectLst/>
                <a:latin typeface="Aptos Display" panose="020B0004020202020204" pitchFamily="34" charset="0"/>
                <a:ea typeface="Times New Roman" panose="02020603050405020304" pitchFamily="18" charset="0"/>
                <a:cs typeface="Segoe UI" panose="020B0502040204020203" pitchFamily="34" charset="0"/>
              </a:rPr>
              <a:t> said to Moses, </a:t>
            </a:r>
            <a:r>
              <a:rPr lang="en-GB" sz="2000" dirty="0">
                <a:solidFill>
                  <a:srgbClr val="FF0000"/>
                </a:solidFill>
                <a:effectLst/>
                <a:latin typeface="Aptos Display" panose="020B0004020202020204" pitchFamily="34" charset="0"/>
                <a:ea typeface="Times New Roman" panose="02020603050405020304" pitchFamily="18" charset="0"/>
                <a:cs typeface="Segoe UI" panose="020B0502040204020203" pitchFamily="34" charset="0"/>
              </a:rPr>
              <a:t>“and they are a stiff-necked people. </a:t>
            </a:r>
            <a:r>
              <a:rPr lang="en-GB" sz="2000" baseline="30000" dirty="0">
                <a:solidFill>
                  <a:srgbClr val="FF0000"/>
                </a:solidFill>
                <a:effectLst/>
                <a:latin typeface="Aptos Display" panose="020B0004020202020204" pitchFamily="34" charset="0"/>
                <a:ea typeface="Times New Roman" panose="02020603050405020304" pitchFamily="18" charset="0"/>
                <a:cs typeface="Segoe UI" panose="020B0502040204020203" pitchFamily="34" charset="0"/>
              </a:rPr>
              <a:t>10 </a:t>
            </a:r>
            <a:r>
              <a:rPr lang="en-GB" sz="2000" dirty="0">
                <a:solidFill>
                  <a:srgbClr val="FF0000"/>
                </a:solidFill>
                <a:effectLst/>
                <a:latin typeface="Aptos Display" panose="020B0004020202020204" pitchFamily="34" charset="0"/>
                <a:ea typeface="Times New Roman" panose="02020603050405020304" pitchFamily="18" charset="0"/>
                <a:cs typeface="Segoe UI" panose="020B0502040204020203" pitchFamily="34" charset="0"/>
              </a:rPr>
              <a:t>Now leave me alone so that my anger may burn against them and that I may destroy them. Then I will make you into a great nation.”</a:t>
            </a:r>
          </a:p>
          <a:p>
            <a:endParaRPr lang="en-GB" sz="2000" dirty="0">
              <a:effectLst/>
              <a:latin typeface="Aptos Display" panose="020B0004020202020204" pitchFamily="34" charset="0"/>
              <a:ea typeface="Times New Roman" panose="02020603050405020304" pitchFamily="18" charset="0"/>
            </a:endParaRPr>
          </a:p>
          <a:p>
            <a:r>
              <a:rPr lang="en-GB" sz="2000" baseline="30000" dirty="0">
                <a:effectLst/>
                <a:latin typeface="Aptos Display" panose="020B0004020202020204" pitchFamily="34" charset="0"/>
                <a:ea typeface="Times New Roman" panose="02020603050405020304" pitchFamily="18" charset="0"/>
                <a:cs typeface="Segoe UI" panose="020B0502040204020203" pitchFamily="34" charset="0"/>
              </a:rPr>
              <a:t>11 </a:t>
            </a:r>
            <a:r>
              <a:rPr lang="en-GB" sz="2000" dirty="0">
                <a:effectLst/>
                <a:latin typeface="Aptos Display" panose="020B0004020202020204" pitchFamily="34" charset="0"/>
                <a:ea typeface="Times New Roman" panose="02020603050405020304" pitchFamily="18" charset="0"/>
                <a:cs typeface="Segoe UI" panose="020B0502040204020203" pitchFamily="34" charset="0"/>
              </a:rPr>
              <a:t>But Moses sought the favour of the </a:t>
            </a:r>
            <a:r>
              <a:rPr lang="en-GB" sz="2000" cap="small" dirty="0">
                <a:effectLst/>
                <a:latin typeface="Aptos Display" panose="020B0004020202020204" pitchFamily="34" charset="0"/>
                <a:ea typeface="Times New Roman" panose="02020603050405020304" pitchFamily="18" charset="0"/>
                <a:cs typeface="Segoe UI" panose="020B0502040204020203" pitchFamily="34" charset="0"/>
              </a:rPr>
              <a:t>Lord</a:t>
            </a:r>
            <a:r>
              <a:rPr lang="en-GB" sz="2000" dirty="0">
                <a:effectLst/>
                <a:latin typeface="Aptos Display" panose="020B0004020202020204" pitchFamily="34" charset="0"/>
                <a:ea typeface="Times New Roman" panose="02020603050405020304" pitchFamily="18" charset="0"/>
                <a:cs typeface="Segoe UI" panose="020B0502040204020203" pitchFamily="34" charset="0"/>
              </a:rPr>
              <a:t> his God. </a:t>
            </a:r>
            <a:r>
              <a:rPr lang="en-GB" sz="2000" dirty="0">
                <a:solidFill>
                  <a:srgbClr val="FFC000"/>
                </a:solidFill>
                <a:effectLst/>
                <a:latin typeface="Aptos Display" panose="020B0004020202020204" pitchFamily="34" charset="0"/>
                <a:ea typeface="Times New Roman" panose="02020603050405020304" pitchFamily="18" charset="0"/>
                <a:cs typeface="Segoe UI" panose="020B0502040204020203" pitchFamily="34" charset="0"/>
              </a:rPr>
              <a:t>“</a:t>
            </a:r>
            <a:r>
              <a:rPr lang="en-GB" sz="2000" cap="small" dirty="0">
                <a:solidFill>
                  <a:srgbClr val="FFC000"/>
                </a:solidFill>
                <a:effectLst/>
                <a:latin typeface="Aptos Display" panose="020B0004020202020204" pitchFamily="34" charset="0"/>
                <a:ea typeface="Times New Roman" panose="02020603050405020304" pitchFamily="18" charset="0"/>
                <a:cs typeface="Segoe UI" panose="020B0502040204020203" pitchFamily="34" charset="0"/>
              </a:rPr>
              <a:t>Lord</a:t>
            </a:r>
            <a:r>
              <a:rPr lang="en-GB" sz="2000" dirty="0">
                <a:solidFill>
                  <a:srgbClr val="FFC000"/>
                </a:solidFill>
                <a:effectLst/>
                <a:latin typeface="Aptos Display" panose="020B0004020202020204" pitchFamily="34" charset="0"/>
                <a:ea typeface="Times New Roman" panose="02020603050405020304" pitchFamily="18" charset="0"/>
                <a:cs typeface="Segoe UI" panose="020B0502040204020203" pitchFamily="34" charset="0"/>
              </a:rPr>
              <a:t>,” he said, “why should your anger burn against your people, whom you brought out of Egypt with great power and a mighty hand? </a:t>
            </a:r>
            <a:r>
              <a:rPr lang="en-GB" sz="2000" baseline="30000" dirty="0">
                <a:solidFill>
                  <a:srgbClr val="FFC000"/>
                </a:solidFill>
                <a:effectLst/>
                <a:latin typeface="Aptos Display" panose="020B0004020202020204" pitchFamily="34" charset="0"/>
                <a:ea typeface="Times New Roman" panose="02020603050405020304" pitchFamily="18" charset="0"/>
                <a:cs typeface="Segoe UI" panose="020B0502040204020203" pitchFamily="34" charset="0"/>
              </a:rPr>
              <a:t>12 </a:t>
            </a:r>
            <a:r>
              <a:rPr lang="en-GB" sz="2000" dirty="0">
                <a:solidFill>
                  <a:srgbClr val="FFC000"/>
                </a:solidFill>
                <a:effectLst/>
                <a:latin typeface="Aptos Display" panose="020B0004020202020204" pitchFamily="34" charset="0"/>
                <a:ea typeface="Times New Roman" panose="02020603050405020304" pitchFamily="18" charset="0"/>
                <a:cs typeface="Segoe UI" panose="020B0502040204020203" pitchFamily="34" charset="0"/>
              </a:rPr>
              <a:t>Why should the Egyptians say, ‘It was with evil intent that he brought them out, to kill them in the mountains and to wipe them off the face of the earth’? Turn from your fierce anger; relent and do not bring disaster on your people. </a:t>
            </a:r>
            <a:r>
              <a:rPr lang="en-GB" sz="2000" baseline="30000" dirty="0">
                <a:solidFill>
                  <a:srgbClr val="FFC000"/>
                </a:solidFill>
                <a:effectLst/>
                <a:latin typeface="Aptos Display" panose="020B0004020202020204" pitchFamily="34" charset="0"/>
                <a:ea typeface="Times New Roman" panose="02020603050405020304" pitchFamily="18" charset="0"/>
                <a:cs typeface="Segoe UI" panose="020B0502040204020203" pitchFamily="34" charset="0"/>
              </a:rPr>
              <a:t>13 </a:t>
            </a:r>
            <a:r>
              <a:rPr lang="en-GB" sz="2000" dirty="0">
                <a:solidFill>
                  <a:srgbClr val="FFC000"/>
                </a:solidFill>
                <a:effectLst/>
                <a:latin typeface="Aptos Display" panose="020B0004020202020204" pitchFamily="34" charset="0"/>
                <a:ea typeface="Times New Roman" panose="02020603050405020304" pitchFamily="18" charset="0"/>
                <a:cs typeface="Segoe UI" panose="020B0502040204020203" pitchFamily="34" charset="0"/>
              </a:rPr>
              <a:t>Remember your servants Abraham, Isaac and Israel, to whom you swore by your own self: ‘I will make your descendants as numerous as the stars in the sky and I will give your descendants all this land I promised them, and it will be their inheritance forever.’”</a:t>
            </a:r>
            <a:r>
              <a:rPr lang="en-GB" sz="2000" dirty="0">
                <a:effectLst/>
                <a:latin typeface="Aptos Display" panose="020B0004020202020204" pitchFamily="34" charset="0"/>
                <a:ea typeface="Times New Roman" panose="02020603050405020304" pitchFamily="18" charset="0"/>
                <a:cs typeface="Segoe UI" panose="020B0502040204020203" pitchFamily="34" charset="0"/>
              </a:rPr>
              <a:t> </a:t>
            </a:r>
            <a:r>
              <a:rPr lang="en-GB" sz="2000" baseline="30000" dirty="0">
                <a:effectLst/>
                <a:latin typeface="Aptos Display" panose="020B0004020202020204" pitchFamily="34" charset="0"/>
                <a:ea typeface="Times New Roman" panose="02020603050405020304" pitchFamily="18" charset="0"/>
                <a:cs typeface="Segoe UI" panose="020B0502040204020203" pitchFamily="34" charset="0"/>
              </a:rPr>
              <a:t>14 </a:t>
            </a:r>
            <a:r>
              <a:rPr lang="en-GB" sz="2000" dirty="0">
                <a:effectLst/>
                <a:latin typeface="Aptos Display" panose="020B0004020202020204" pitchFamily="34" charset="0"/>
                <a:ea typeface="Times New Roman" panose="02020603050405020304" pitchFamily="18" charset="0"/>
                <a:cs typeface="Segoe UI" panose="020B0502040204020203" pitchFamily="34" charset="0"/>
              </a:rPr>
              <a:t>Then the </a:t>
            </a:r>
            <a:r>
              <a:rPr lang="en-GB" sz="2000" cap="small" dirty="0">
                <a:effectLst/>
                <a:latin typeface="Aptos Display" panose="020B0004020202020204" pitchFamily="34" charset="0"/>
                <a:ea typeface="Times New Roman" panose="02020603050405020304" pitchFamily="18" charset="0"/>
                <a:cs typeface="Segoe UI" panose="020B0502040204020203" pitchFamily="34" charset="0"/>
              </a:rPr>
              <a:t>Lord</a:t>
            </a:r>
            <a:r>
              <a:rPr lang="en-GB" sz="2000" dirty="0">
                <a:effectLst/>
                <a:latin typeface="Aptos Display" panose="020B0004020202020204" pitchFamily="34" charset="0"/>
                <a:ea typeface="Times New Roman" panose="02020603050405020304" pitchFamily="18" charset="0"/>
                <a:cs typeface="Segoe UI" panose="020B0502040204020203" pitchFamily="34" charset="0"/>
              </a:rPr>
              <a:t> relented and did not bring on his people the disaster he had threatened.</a:t>
            </a:r>
            <a:endParaRPr lang="en-GB" sz="2000" dirty="0">
              <a:effectLst/>
              <a:latin typeface="Aptos Display" panose="020B0004020202020204" pitchFamily="34" charset="0"/>
              <a:ea typeface="Times New Roman" panose="02020603050405020304" pitchFamily="18" charset="0"/>
            </a:endParaRPr>
          </a:p>
          <a:p>
            <a:endParaRPr lang="en-GB" sz="2000" dirty="0">
              <a:latin typeface="Aptos Display" panose="020B0004020202020204" pitchFamily="34" charset="0"/>
            </a:endParaRPr>
          </a:p>
        </p:txBody>
      </p:sp>
    </p:spTree>
    <p:extLst>
      <p:ext uri="{BB962C8B-B14F-4D97-AF65-F5344CB8AC3E}">
        <p14:creationId xmlns:p14="http://schemas.microsoft.com/office/powerpoint/2010/main" val="374028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BACAE-3662-1EC4-51BF-F4A59527FFB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0CFAE8F-F6AE-5F2F-8AEB-3727AA09B0F9}"/>
              </a:ext>
            </a:extLst>
          </p:cNvPr>
          <p:cNvSpPr>
            <a:spLocks noGrp="1"/>
          </p:cNvSpPr>
          <p:nvPr>
            <p:ph type="title"/>
          </p:nvPr>
        </p:nvSpPr>
        <p:spPr>
          <a:xfrm>
            <a:off x="619103" y="462960"/>
            <a:ext cx="3566160" cy="726601"/>
          </a:xfrm>
        </p:spPr>
        <p:txBody>
          <a:bodyPr vert="horz" wrap="square" lIns="0" tIns="0" rIns="0" bIns="0" rtlCol="0" anchor="b" anchorCtr="0">
            <a:normAutofit/>
          </a:bodyPr>
          <a:lstStyle/>
          <a:p>
            <a:r>
              <a:rPr lang="en-GB" kern="1200" dirty="0">
                <a:latin typeface="+mj-lt"/>
                <a:ea typeface="+mj-ea"/>
                <a:cs typeface="+mj-cs"/>
              </a:rPr>
              <a:t>Hebrews 4:16</a:t>
            </a:r>
          </a:p>
        </p:txBody>
      </p:sp>
      <p:sp>
        <p:nvSpPr>
          <p:cNvPr id="8" name="TextBox 7">
            <a:extLst>
              <a:ext uri="{FF2B5EF4-FFF2-40B4-BE49-F238E27FC236}">
                <a16:creationId xmlns:a16="http://schemas.microsoft.com/office/drawing/2014/main" id="{AF32B652-DF0A-DE11-D273-5C3331C2411B}"/>
              </a:ext>
            </a:extLst>
          </p:cNvPr>
          <p:cNvSpPr txBox="1"/>
          <p:nvPr/>
        </p:nvSpPr>
        <p:spPr>
          <a:xfrm>
            <a:off x="544674" y="1284265"/>
            <a:ext cx="4081915" cy="2351087"/>
          </a:xfrm>
          <a:prstGeom prst="rect">
            <a:avLst/>
          </a:prstGeom>
        </p:spPr>
        <p:txBody>
          <a:bodyPr vert="horz" wrap="square" lIns="0" tIns="0" rIns="0" bIns="0" rtlCol="0">
            <a:normAutofit/>
          </a:bodyPr>
          <a:lstStyle/>
          <a:p>
            <a:pPr marL="228600" indent="-228600">
              <a:spcBef>
                <a:spcPts val="1000"/>
              </a:spcBef>
              <a:spcAft>
                <a:spcPts val="800"/>
              </a:spcAft>
            </a:pPr>
            <a:r>
              <a:rPr lang="en-GB" sz="2400" dirty="0">
                <a:latin typeface="Aptos Display" panose="020B0004020202020204" pitchFamily="34" charset="0"/>
                <a:cs typeface="Segoe UI" panose="020B0502040204020203" pitchFamily="34" charset="0"/>
              </a:rPr>
              <a:t>16 Let us then with confidence draw near to the throne of grace, that we may receive mercy and find grace to help in time of need.</a:t>
            </a:r>
          </a:p>
        </p:txBody>
      </p:sp>
      <p:pic>
        <p:nvPicPr>
          <p:cNvPr id="2" name="Picture 1">
            <a:extLst>
              <a:ext uri="{FF2B5EF4-FFF2-40B4-BE49-F238E27FC236}">
                <a16:creationId xmlns:a16="http://schemas.microsoft.com/office/drawing/2014/main" id="{7ACF343B-7B3C-005D-C5A7-5B1C6F9BE998}"/>
              </a:ext>
            </a:extLst>
          </p:cNvPr>
          <p:cNvPicPr>
            <a:picLocks noChangeAspect="1"/>
          </p:cNvPicPr>
          <p:nvPr/>
        </p:nvPicPr>
        <p:blipFill>
          <a:blip r:embed="rId2"/>
          <a:srcRect l="13000" r="12000"/>
          <a:stretch/>
        </p:blipFill>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noFill/>
        </p:spPr>
      </p:pic>
      <p:sp>
        <p:nvSpPr>
          <p:cNvPr id="3" name="Title 6">
            <a:extLst>
              <a:ext uri="{FF2B5EF4-FFF2-40B4-BE49-F238E27FC236}">
                <a16:creationId xmlns:a16="http://schemas.microsoft.com/office/drawing/2014/main" id="{D87199C3-54C9-C7C1-365A-FFD38A6ED35C}"/>
              </a:ext>
            </a:extLst>
          </p:cNvPr>
          <p:cNvSpPr txBox="1">
            <a:spLocks/>
          </p:cNvSpPr>
          <p:nvPr/>
        </p:nvSpPr>
        <p:spPr>
          <a:xfrm>
            <a:off x="686863" y="3138893"/>
            <a:ext cx="3566160" cy="726601"/>
          </a:xfrm>
          <a:prstGeom prst="rect">
            <a:avLst/>
          </a:prstGeom>
        </p:spPr>
        <p:txBody>
          <a:bodyPr vert="horz" wrap="square" lIns="0" tIns="0" rIns="0" bIns="0" rtlCol="0" anchor="b" anchorCtr="0">
            <a:normAutofit/>
          </a:bodyPr>
          <a:lstStyle>
            <a:lvl1pPr algn="l" defTabSz="914400" rtl="0" eaLnBrk="1" latinLnBrk="0" hangingPunct="1">
              <a:lnSpc>
                <a:spcPct val="90000"/>
              </a:lnSpc>
              <a:spcBef>
                <a:spcPct val="0"/>
              </a:spcBef>
              <a:buNone/>
              <a:defRPr lang="en-GB" sz="4000" kern="1200">
                <a:solidFill>
                  <a:schemeClr val="tx1"/>
                </a:solidFill>
                <a:latin typeface="+mj-lt"/>
                <a:ea typeface="+mj-ea"/>
                <a:cs typeface="+mj-cs"/>
              </a:defRPr>
            </a:lvl1pPr>
          </a:lstStyle>
          <a:p>
            <a:r>
              <a:rPr lang="en-GB" dirty="0"/>
              <a:t>1 John 5:14-15</a:t>
            </a:r>
          </a:p>
        </p:txBody>
      </p:sp>
      <p:sp>
        <p:nvSpPr>
          <p:cNvPr id="4" name="TextBox 3">
            <a:extLst>
              <a:ext uri="{FF2B5EF4-FFF2-40B4-BE49-F238E27FC236}">
                <a16:creationId xmlns:a16="http://schemas.microsoft.com/office/drawing/2014/main" id="{5C50EB26-54B7-9B84-78A7-CD7ADC86075D}"/>
              </a:ext>
            </a:extLst>
          </p:cNvPr>
          <p:cNvSpPr txBox="1"/>
          <p:nvPr/>
        </p:nvSpPr>
        <p:spPr>
          <a:xfrm>
            <a:off x="544674" y="4506913"/>
            <a:ext cx="4081915" cy="2351087"/>
          </a:xfrm>
          <a:prstGeom prst="rect">
            <a:avLst/>
          </a:prstGeom>
        </p:spPr>
        <p:txBody>
          <a:bodyPr vert="horz" wrap="square" lIns="0" tIns="0" rIns="0" bIns="0" rtlCol="0">
            <a:normAutofit/>
          </a:bodyPr>
          <a:lstStyle/>
          <a:p>
            <a:pPr marL="228600" indent="-228600">
              <a:spcBef>
                <a:spcPts val="1000"/>
              </a:spcBef>
              <a:spcAft>
                <a:spcPts val="800"/>
              </a:spcAft>
            </a:pPr>
            <a:endParaRPr lang="en-GB" sz="2400" dirty="0">
              <a:latin typeface="Aptos Display" panose="020B0004020202020204" pitchFamily="34" charset="0"/>
              <a:cs typeface="Segoe UI" panose="020B0502040204020203" pitchFamily="34" charset="0"/>
            </a:endParaRPr>
          </a:p>
        </p:txBody>
      </p:sp>
      <p:sp>
        <p:nvSpPr>
          <p:cNvPr id="6" name="TextBox 5">
            <a:extLst>
              <a:ext uri="{FF2B5EF4-FFF2-40B4-BE49-F238E27FC236}">
                <a16:creationId xmlns:a16="http://schemas.microsoft.com/office/drawing/2014/main" id="{7D00EAE0-DF3C-89CB-74ED-0034242ED768}"/>
              </a:ext>
            </a:extLst>
          </p:cNvPr>
          <p:cNvSpPr txBox="1"/>
          <p:nvPr/>
        </p:nvSpPr>
        <p:spPr>
          <a:xfrm>
            <a:off x="544673" y="3865494"/>
            <a:ext cx="4416288" cy="2677656"/>
          </a:xfrm>
          <a:prstGeom prst="rect">
            <a:avLst/>
          </a:prstGeom>
          <a:noFill/>
        </p:spPr>
        <p:txBody>
          <a:bodyPr wrap="square">
            <a:spAutoFit/>
          </a:bodyPr>
          <a:lstStyle/>
          <a:p>
            <a:r>
              <a:rPr lang="en-GB" sz="2400" dirty="0">
                <a:latin typeface="Aptos Display" panose="020B0004020202020204" pitchFamily="34" charset="0"/>
              </a:rPr>
              <a:t>And this is the confidence that we have toward him, that if we ask anything according to his will he hears us. And if we know that he hears us in whatever we ask, we know that we have the requests that we have asked of him.</a:t>
            </a:r>
          </a:p>
        </p:txBody>
      </p:sp>
    </p:spTree>
    <p:extLst>
      <p:ext uri="{BB962C8B-B14F-4D97-AF65-F5344CB8AC3E}">
        <p14:creationId xmlns:p14="http://schemas.microsoft.com/office/powerpoint/2010/main" val="223726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8C6BA-BDF4-DE7F-0B2D-F6EA3BCB07AA}"/>
            </a:ext>
          </a:extLst>
        </p:cNvPr>
        <p:cNvGrpSpPr/>
        <p:nvPr/>
      </p:nvGrpSpPr>
      <p:grpSpPr>
        <a:xfrm>
          <a:off x="0" y="0"/>
          <a:ext cx="0" cy="0"/>
          <a:chOff x="0" y="0"/>
          <a:chExt cx="0" cy="0"/>
        </a:xfrm>
      </p:grpSpPr>
      <p:pic>
        <p:nvPicPr>
          <p:cNvPr id="2052" name="Picture 4" descr="Man Praying Cross Images – Browse 47,811 Stock Photos, Vectors, and Video |  Adobe Stock">
            <a:extLst>
              <a:ext uri="{FF2B5EF4-FFF2-40B4-BE49-F238E27FC236}">
                <a16:creationId xmlns:a16="http://schemas.microsoft.com/office/drawing/2014/main" id="{48F0A8A8-A48B-846A-C063-AD2C95DD2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720" y="2995683"/>
            <a:ext cx="6124575" cy="3429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F9D5BB5A-D654-745B-F26D-91BCB1E6E62A}"/>
              </a:ext>
            </a:extLst>
          </p:cNvPr>
          <p:cNvSpPr>
            <a:spLocks noGrp="1"/>
          </p:cNvSpPr>
          <p:nvPr>
            <p:ph type="title"/>
          </p:nvPr>
        </p:nvSpPr>
        <p:spPr>
          <a:xfrm>
            <a:off x="550862" y="549275"/>
            <a:ext cx="11091600" cy="828813"/>
          </a:xfrm>
        </p:spPr>
        <p:txBody>
          <a:bodyPr rtlCol="0"/>
          <a:lstStyle/>
          <a:p>
            <a:pPr rtl="0"/>
            <a:r>
              <a:rPr lang="en-GB" dirty="0"/>
              <a:t>Luke 18:13-14</a:t>
            </a:r>
          </a:p>
        </p:txBody>
      </p:sp>
      <p:sp>
        <p:nvSpPr>
          <p:cNvPr id="8" name="TextBox 7">
            <a:extLst>
              <a:ext uri="{FF2B5EF4-FFF2-40B4-BE49-F238E27FC236}">
                <a16:creationId xmlns:a16="http://schemas.microsoft.com/office/drawing/2014/main" id="{2319BB88-7B4A-8D7D-7AEF-50024A03ED70}"/>
              </a:ext>
            </a:extLst>
          </p:cNvPr>
          <p:cNvSpPr txBox="1"/>
          <p:nvPr/>
        </p:nvSpPr>
        <p:spPr>
          <a:xfrm>
            <a:off x="491320" y="1378088"/>
            <a:ext cx="9621672" cy="1200329"/>
          </a:xfrm>
          <a:prstGeom prst="rect">
            <a:avLst/>
          </a:prstGeom>
          <a:noFill/>
        </p:spPr>
        <p:txBody>
          <a:bodyPr wrap="square" rtlCol="0">
            <a:spAutoFit/>
          </a:bodyPr>
          <a:lstStyle/>
          <a:p>
            <a:r>
              <a:rPr lang="en-GB" sz="2400" dirty="0">
                <a:latin typeface="Aptos Display" panose="020B0004020202020204" pitchFamily="34" charset="0"/>
              </a:rPr>
              <a:t>But the tax collector, standing far off, would not even lift up his eyes to heaven, but beat his breast, saying, ‘God, be merciful to me, a sinner!’ I tell you, this man went down to his house justified, rather than the other.</a:t>
            </a:r>
          </a:p>
        </p:txBody>
      </p:sp>
      <p:sp>
        <p:nvSpPr>
          <p:cNvPr id="2" name="Title 6">
            <a:extLst>
              <a:ext uri="{FF2B5EF4-FFF2-40B4-BE49-F238E27FC236}">
                <a16:creationId xmlns:a16="http://schemas.microsoft.com/office/drawing/2014/main" id="{5D9D7B52-1B28-5956-DD1D-AC71B9CCF285}"/>
              </a:ext>
            </a:extLst>
          </p:cNvPr>
          <p:cNvSpPr txBox="1">
            <a:spLocks/>
          </p:cNvSpPr>
          <p:nvPr/>
        </p:nvSpPr>
        <p:spPr>
          <a:xfrm>
            <a:off x="550862" y="2837549"/>
            <a:ext cx="11091600" cy="828813"/>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lang="en-GB" sz="4800" kern="1200" dirty="0">
                <a:solidFill>
                  <a:schemeClr val="tx1"/>
                </a:solidFill>
                <a:latin typeface="+mj-lt"/>
                <a:ea typeface="+mj-ea"/>
                <a:cs typeface="+mj-cs"/>
              </a:defRPr>
            </a:lvl1pPr>
          </a:lstStyle>
          <a:p>
            <a:r>
              <a:rPr lang="en-GB" dirty="0"/>
              <a:t>James 4:10</a:t>
            </a:r>
          </a:p>
        </p:txBody>
      </p:sp>
      <p:sp>
        <p:nvSpPr>
          <p:cNvPr id="3" name="TextBox 2">
            <a:extLst>
              <a:ext uri="{FF2B5EF4-FFF2-40B4-BE49-F238E27FC236}">
                <a16:creationId xmlns:a16="http://schemas.microsoft.com/office/drawing/2014/main" id="{05EAEE66-01C5-6E24-D4A4-BE24F4BDD2E1}"/>
              </a:ext>
            </a:extLst>
          </p:cNvPr>
          <p:cNvSpPr txBox="1"/>
          <p:nvPr/>
        </p:nvSpPr>
        <p:spPr>
          <a:xfrm>
            <a:off x="550862" y="3727777"/>
            <a:ext cx="4416923" cy="830997"/>
          </a:xfrm>
          <a:prstGeom prst="rect">
            <a:avLst/>
          </a:prstGeom>
          <a:noFill/>
        </p:spPr>
        <p:txBody>
          <a:bodyPr wrap="square" rtlCol="0">
            <a:spAutoFit/>
          </a:bodyPr>
          <a:lstStyle/>
          <a:p>
            <a:r>
              <a:rPr lang="en-GB" sz="2400" dirty="0">
                <a:effectLst/>
                <a:latin typeface="Aptos" panose="020B0004020202020204" pitchFamily="34" charset="0"/>
                <a:ea typeface="Aptos" panose="020B0004020202020204" pitchFamily="34" charset="0"/>
                <a:cs typeface="Times New Roman" panose="02020603050405020304" pitchFamily="18" charset="0"/>
              </a:rPr>
              <a:t>Humble yourselves before the Lord, and he will exalt you.</a:t>
            </a:r>
            <a:endParaRPr lang="en-GB" sz="3200" dirty="0">
              <a:latin typeface="Aptos Display" panose="020B0004020202020204" pitchFamily="34" charset="0"/>
            </a:endParaRPr>
          </a:p>
        </p:txBody>
      </p:sp>
    </p:spTree>
    <p:extLst>
      <p:ext uri="{BB962C8B-B14F-4D97-AF65-F5344CB8AC3E}">
        <p14:creationId xmlns:p14="http://schemas.microsoft.com/office/powerpoint/2010/main" val="17666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DB87C-7F85-B54E-1546-C04A8033D0D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67B7397-3E44-4DCC-3DEA-E948212E2BCD}"/>
              </a:ext>
            </a:extLst>
          </p:cNvPr>
          <p:cNvSpPr>
            <a:spLocks noGrp="1"/>
          </p:cNvSpPr>
          <p:nvPr>
            <p:ph type="title"/>
          </p:nvPr>
        </p:nvSpPr>
        <p:spPr>
          <a:xfrm>
            <a:off x="550200" y="269496"/>
            <a:ext cx="11091600" cy="1332000"/>
          </a:xfrm>
        </p:spPr>
        <p:txBody>
          <a:bodyPr rtlCol="0"/>
          <a:lstStyle/>
          <a:p>
            <a:pPr rtl="0"/>
            <a:r>
              <a:rPr lang="en-GB" dirty="0"/>
              <a:t>Exodus 33:12-23</a:t>
            </a:r>
          </a:p>
        </p:txBody>
      </p:sp>
      <p:sp>
        <p:nvSpPr>
          <p:cNvPr id="8" name="TextBox 7">
            <a:extLst>
              <a:ext uri="{FF2B5EF4-FFF2-40B4-BE49-F238E27FC236}">
                <a16:creationId xmlns:a16="http://schemas.microsoft.com/office/drawing/2014/main" id="{2AB8F08F-44AD-8D0E-0BB5-F9B7DF9F0493}"/>
              </a:ext>
            </a:extLst>
          </p:cNvPr>
          <p:cNvSpPr txBox="1"/>
          <p:nvPr/>
        </p:nvSpPr>
        <p:spPr>
          <a:xfrm>
            <a:off x="361666" y="839962"/>
            <a:ext cx="11614244" cy="6036524"/>
          </a:xfrm>
          <a:prstGeom prst="rect">
            <a:avLst/>
          </a:prstGeom>
          <a:noFill/>
        </p:spPr>
        <p:txBody>
          <a:bodyPr wrap="square" rtlCol="0">
            <a:spAutoFit/>
          </a:bodyPr>
          <a:lstStyle/>
          <a:p>
            <a:pPr>
              <a:lnSpc>
                <a:spcPct val="107000"/>
              </a:lnSpc>
              <a:spcAft>
                <a:spcPts val="800"/>
              </a:spcAft>
            </a:pPr>
            <a:r>
              <a:rPr lang="en-GB" sz="2000" kern="0" baseline="30000" dirty="0">
                <a:effectLst/>
                <a:latin typeface="Aptos" panose="020B0004020202020204" pitchFamily="34" charset="0"/>
                <a:ea typeface="Times New Roman" panose="02020603050405020304" pitchFamily="18" charset="0"/>
                <a:cs typeface="Segoe UI" panose="020B0502040204020203" pitchFamily="34" charset="0"/>
              </a:rPr>
              <a:t>12 </a:t>
            </a:r>
            <a:r>
              <a:rPr lang="en-GB" sz="2000" kern="0" dirty="0">
                <a:effectLst/>
                <a:latin typeface="Aptos" panose="020B0004020202020204" pitchFamily="34" charset="0"/>
                <a:ea typeface="Times New Roman" panose="02020603050405020304" pitchFamily="18" charset="0"/>
                <a:cs typeface="Segoe UI" panose="020B0502040204020203" pitchFamily="34" charset="0"/>
              </a:rPr>
              <a:t>Moses said to the </a:t>
            </a:r>
            <a:r>
              <a:rPr lang="en-GB" sz="2000" kern="0" cap="small" dirty="0">
                <a:effectLst/>
                <a:latin typeface="Aptos" panose="020B0004020202020204" pitchFamily="34" charset="0"/>
                <a:ea typeface="Times New Roman" panose="02020603050405020304" pitchFamily="18" charset="0"/>
                <a:cs typeface="Segoe UI" panose="020B0502040204020203" pitchFamily="34" charset="0"/>
              </a:rPr>
              <a:t>Lord</a:t>
            </a:r>
            <a:r>
              <a:rPr lang="en-GB" sz="2000" kern="0" dirty="0">
                <a:effectLst/>
                <a:latin typeface="Aptos" panose="020B0004020202020204" pitchFamily="34" charset="0"/>
                <a:ea typeface="Times New Roman" panose="02020603050405020304" pitchFamily="18" charset="0"/>
                <a:cs typeface="Segoe UI" panose="020B0502040204020203" pitchFamily="34" charset="0"/>
              </a:rPr>
              <a:t>, </a:t>
            </a:r>
            <a:r>
              <a:rPr lang="en-GB" sz="2000" kern="0" dirty="0">
                <a:solidFill>
                  <a:srgbClr val="FFC000"/>
                </a:solidFill>
                <a:effectLst/>
                <a:latin typeface="Aptos" panose="020B0004020202020204" pitchFamily="34" charset="0"/>
                <a:ea typeface="Times New Roman" panose="02020603050405020304" pitchFamily="18" charset="0"/>
                <a:cs typeface="Segoe UI" panose="020B0502040204020203" pitchFamily="34" charset="0"/>
              </a:rPr>
              <a:t>“You have been telling me, ‘Lead these people,’ but you have not let me know whom you will send with me. You have said, ‘I know you by name and you have found favour with me.’ </a:t>
            </a:r>
            <a:r>
              <a:rPr lang="en-GB" sz="2000" kern="0" baseline="30000" dirty="0">
                <a:solidFill>
                  <a:srgbClr val="FFC000"/>
                </a:solidFill>
                <a:effectLst/>
                <a:latin typeface="Aptos" panose="020B0004020202020204" pitchFamily="34" charset="0"/>
                <a:ea typeface="Times New Roman" panose="02020603050405020304" pitchFamily="18" charset="0"/>
                <a:cs typeface="Segoe UI" panose="020B0502040204020203" pitchFamily="34" charset="0"/>
              </a:rPr>
              <a:t>13 </a:t>
            </a:r>
            <a:r>
              <a:rPr lang="en-GB" sz="2000" kern="0" dirty="0">
                <a:solidFill>
                  <a:srgbClr val="FFC000"/>
                </a:solidFill>
                <a:effectLst/>
                <a:latin typeface="Aptos" panose="020B0004020202020204" pitchFamily="34" charset="0"/>
                <a:ea typeface="Times New Roman" panose="02020603050405020304" pitchFamily="18" charset="0"/>
                <a:cs typeface="Segoe UI" panose="020B0502040204020203" pitchFamily="34" charset="0"/>
              </a:rPr>
              <a:t>If you are pleased with me, </a:t>
            </a:r>
            <a:r>
              <a:rPr lang="en-GB" sz="2000" b="1" kern="0" dirty="0">
                <a:solidFill>
                  <a:srgbClr val="FFC000"/>
                </a:solidFill>
                <a:effectLst/>
                <a:latin typeface="Aptos" panose="020B0004020202020204" pitchFamily="34" charset="0"/>
                <a:ea typeface="Times New Roman" panose="02020603050405020304" pitchFamily="18" charset="0"/>
                <a:cs typeface="Segoe UI" panose="020B0502040204020203" pitchFamily="34" charset="0"/>
              </a:rPr>
              <a:t>teach me your ways so I may know you </a:t>
            </a:r>
            <a:r>
              <a:rPr lang="en-GB" sz="2000" kern="0" dirty="0">
                <a:solidFill>
                  <a:srgbClr val="FFC000"/>
                </a:solidFill>
                <a:effectLst/>
                <a:latin typeface="Aptos" panose="020B0004020202020204" pitchFamily="34" charset="0"/>
                <a:ea typeface="Times New Roman" panose="02020603050405020304" pitchFamily="18" charset="0"/>
                <a:cs typeface="Segoe UI" panose="020B0502040204020203" pitchFamily="34" charset="0"/>
              </a:rPr>
              <a:t>and continue to find Favor with you. Remember that this nation is your people.” </a:t>
            </a:r>
            <a:r>
              <a:rPr lang="en-GB" sz="2000" kern="0" baseline="30000" dirty="0">
                <a:effectLst/>
                <a:latin typeface="Aptos" panose="020B0004020202020204" pitchFamily="34" charset="0"/>
                <a:ea typeface="Times New Roman" panose="02020603050405020304" pitchFamily="18" charset="0"/>
                <a:cs typeface="Segoe UI" panose="020B0502040204020203" pitchFamily="34" charset="0"/>
              </a:rPr>
              <a:t>14 </a:t>
            </a:r>
            <a:r>
              <a:rPr lang="en-GB" sz="2000" kern="0" dirty="0">
                <a:effectLst/>
                <a:latin typeface="Aptos" panose="020B0004020202020204" pitchFamily="34" charset="0"/>
                <a:ea typeface="Times New Roman" panose="02020603050405020304" pitchFamily="18" charset="0"/>
                <a:cs typeface="Segoe UI" panose="020B0502040204020203" pitchFamily="34" charset="0"/>
              </a:rPr>
              <a:t>The </a:t>
            </a:r>
            <a:r>
              <a:rPr lang="en-GB" sz="2000" kern="0" cap="small" dirty="0">
                <a:effectLst/>
                <a:latin typeface="Aptos" panose="020B0004020202020204" pitchFamily="34" charset="0"/>
                <a:ea typeface="Times New Roman" panose="02020603050405020304" pitchFamily="18" charset="0"/>
                <a:cs typeface="Segoe UI" panose="020B0502040204020203" pitchFamily="34" charset="0"/>
              </a:rPr>
              <a:t>Lord</a:t>
            </a:r>
            <a:r>
              <a:rPr lang="en-GB" sz="2000" kern="0" dirty="0">
                <a:effectLst/>
                <a:latin typeface="Aptos" panose="020B0004020202020204" pitchFamily="34" charset="0"/>
                <a:ea typeface="Times New Roman" panose="02020603050405020304" pitchFamily="18" charset="0"/>
                <a:cs typeface="Segoe UI" panose="020B0502040204020203" pitchFamily="34" charset="0"/>
              </a:rPr>
              <a:t> replied, </a:t>
            </a:r>
            <a:r>
              <a:rPr lang="en-GB" sz="2000" kern="0" dirty="0">
                <a:solidFill>
                  <a:srgbClr val="FF0000"/>
                </a:solidFill>
                <a:effectLst/>
                <a:latin typeface="Aptos" panose="020B0004020202020204" pitchFamily="34" charset="0"/>
                <a:ea typeface="Times New Roman" panose="02020603050405020304" pitchFamily="18" charset="0"/>
                <a:cs typeface="Segoe UI" panose="020B0502040204020203" pitchFamily="34" charset="0"/>
              </a:rPr>
              <a:t>“My Presence will go with you, and I will give you rest.”</a:t>
            </a:r>
            <a:endParaRPr lang="en-GB" sz="2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2000" kern="0" baseline="30000" dirty="0">
                <a:effectLst/>
                <a:latin typeface="Aptos" panose="020B0004020202020204" pitchFamily="34" charset="0"/>
                <a:ea typeface="Times New Roman" panose="02020603050405020304" pitchFamily="18" charset="0"/>
                <a:cs typeface="Segoe UI" panose="020B0502040204020203" pitchFamily="34" charset="0"/>
              </a:rPr>
              <a:t>15 </a:t>
            </a:r>
            <a:r>
              <a:rPr lang="en-GB" sz="2000" kern="0" dirty="0">
                <a:effectLst/>
                <a:latin typeface="Aptos" panose="020B0004020202020204" pitchFamily="34" charset="0"/>
                <a:ea typeface="Times New Roman" panose="02020603050405020304" pitchFamily="18" charset="0"/>
                <a:cs typeface="Segoe UI" panose="020B0502040204020203" pitchFamily="34" charset="0"/>
              </a:rPr>
              <a:t>Then Moses said to him, </a:t>
            </a:r>
            <a:r>
              <a:rPr lang="en-GB" sz="2000" kern="0" dirty="0">
                <a:solidFill>
                  <a:srgbClr val="FFC000"/>
                </a:solidFill>
                <a:effectLst/>
                <a:latin typeface="Aptos" panose="020B0004020202020204" pitchFamily="34" charset="0"/>
                <a:ea typeface="Times New Roman" panose="02020603050405020304" pitchFamily="18" charset="0"/>
                <a:cs typeface="Segoe UI" panose="020B0502040204020203" pitchFamily="34" charset="0"/>
              </a:rPr>
              <a:t>“If your Presence does not go with us, do not send us up from here. </a:t>
            </a:r>
            <a:r>
              <a:rPr lang="en-GB" sz="2000" kern="0" baseline="30000" dirty="0">
                <a:solidFill>
                  <a:srgbClr val="FFC000"/>
                </a:solidFill>
                <a:effectLst/>
                <a:latin typeface="Aptos" panose="020B0004020202020204" pitchFamily="34" charset="0"/>
                <a:ea typeface="Times New Roman" panose="02020603050405020304" pitchFamily="18" charset="0"/>
                <a:cs typeface="Segoe UI" panose="020B0502040204020203" pitchFamily="34" charset="0"/>
              </a:rPr>
              <a:t>16 </a:t>
            </a:r>
            <a:r>
              <a:rPr lang="en-GB" sz="2000" kern="0" dirty="0">
                <a:solidFill>
                  <a:srgbClr val="FFC000"/>
                </a:solidFill>
                <a:effectLst/>
                <a:latin typeface="Aptos" panose="020B0004020202020204" pitchFamily="34" charset="0"/>
                <a:ea typeface="Times New Roman" panose="02020603050405020304" pitchFamily="18" charset="0"/>
                <a:cs typeface="Segoe UI" panose="020B0502040204020203" pitchFamily="34" charset="0"/>
              </a:rPr>
              <a:t>How will anyone know that you are pleased with me and with your people unless you go with us? What else will distinguish me and your people from all the other people on the face of the earth?”</a:t>
            </a:r>
            <a:endParaRPr lang="en-GB" sz="20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2000" kern="0" baseline="30000" dirty="0">
                <a:effectLst/>
                <a:latin typeface="Aptos" panose="020B0004020202020204" pitchFamily="34" charset="0"/>
                <a:ea typeface="Times New Roman" panose="02020603050405020304" pitchFamily="18" charset="0"/>
                <a:cs typeface="Segoe UI" panose="020B0502040204020203" pitchFamily="34" charset="0"/>
              </a:rPr>
              <a:t>17 </a:t>
            </a:r>
            <a:r>
              <a:rPr lang="en-GB" sz="2000" kern="0" dirty="0">
                <a:effectLst/>
                <a:latin typeface="Aptos" panose="020B0004020202020204" pitchFamily="34" charset="0"/>
                <a:ea typeface="Times New Roman" panose="02020603050405020304" pitchFamily="18" charset="0"/>
                <a:cs typeface="Segoe UI" panose="020B0502040204020203" pitchFamily="34" charset="0"/>
              </a:rPr>
              <a:t>And the </a:t>
            </a:r>
            <a:r>
              <a:rPr lang="en-GB" sz="2000" kern="0" cap="small" dirty="0">
                <a:effectLst/>
                <a:latin typeface="Aptos" panose="020B0004020202020204" pitchFamily="34" charset="0"/>
                <a:ea typeface="Times New Roman" panose="02020603050405020304" pitchFamily="18" charset="0"/>
                <a:cs typeface="Segoe UI" panose="020B0502040204020203" pitchFamily="34" charset="0"/>
              </a:rPr>
              <a:t>Lord</a:t>
            </a:r>
            <a:r>
              <a:rPr lang="en-GB" sz="2000" kern="0" dirty="0">
                <a:effectLst/>
                <a:latin typeface="Aptos" panose="020B0004020202020204" pitchFamily="34" charset="0"/>
                <a:ea typeface="Times New Roman" panose="02020603050405020304" pitchFamily="18" charset="0"/>
                <a:cs typeface="Segoe UI" panose="020B0502040204020203" pitchFamily="34" charset="0"/>
              </a:rPr>
              <a:t> said to Moses, </a:t>
            </a:r>
            <a:r>
              <a:rPr lang="en-GB" sz="2000" kern="0" dirty="0">
                <a:solidFill>
                  <a:srgbClr val="FF0000"/>
                </a:solidFill>
                <a:effectLst/>
                <a:latin typeface="Aptos" panose="020B0004020202020204" pitchFamily="34" charset="0"/>
                <a:ea typeface="Times New Roman" panose="02020603050405020304" pitchFamily="18" charset="0"/>
                <a:cs typeface="Segoe UI" panose="020B0502040204020203" pitchFamily="34" charset="0"/>
              </a:rPr>
              <a:t>“I will do the very thing you have asked, because I am pleased with you and I know you by name.”</a:t>
            </a:r>
            <a:r>
              <a:rPr lang="en-GB" sz="2000" kern="0" dirty="0">
                <a:effectLst/>
                <a:latin typeface="Aptos" panose="020B0004020202020204" pitchFamily="34" charset="0"/>
                <a:ea typeface="Times New Roman" panose="02020603050405020304" pitchFamily="18" charset="0"/>
                <a:cs typeface="Segoe UI" panose="020B0502040204020203" pitchFamily="34" charset="0"/>
              </a:rPr>
              <a:t> </a:t>
            </a:r>
            <a:r>
              <a:rPr lang="en-GB" sz="2000" kern="0" baseline="30000" dirty="0">
                <a:effectLst/>
                <a:latin typeface="Aptos" panose="020B0004020202020204" pitchFamily="34" charset="0"/>
                <a:ea typeface="Times New Roman" panose="02020603050405020304" pitchFamily="18" charset="0"/>
                <a:cs typeface="Segoe UI" panose="020B0502040204020203" pitchFamily="34" charset="0"/>
              </a:rPr>
              <a:t>18 </a:t>
            </a:r>
            <a:r>
              <a:rPr lang="en-GB" sz="2000" kern="0" dirty="0">
                <a:effectLst/>
                <a:latin typeface="Aptos" panose="020B0004020202020204" pitchFamily="34" charset="0"/>
                <a:ea typeface="Times New Roman" panose="02020603050405020304" pitchFamily="18" charset="0"/>
                <a:cs typeface="Segoe UI" panose="020B0502040204020203" pitchFamily="34" charset="0"/>
              </a:rPr>
              <a:t>Then Moses said, </a:t>
            </a:r>
            <a:r>
              <a:rPr lang="en-GB" sz="2000" b="1" kern="0" dirty="0">
                <a:solidFill>
                  <a:srgbClr val="FFC000"/>
                </a:solidFill>
                <a:effectLst/>
                <a:latin typeface="Aptos" panose="020B0004020202020204" pitchFamily="34" charset="0"/>
                <a:ea typeface="Times New Roman" panose="02020603050405020304" pitchFamily="18" charset="0"/>
                <a:cs typeface="Segoe UI" panose="020B0502040204020203" pitchFamily="34" charset="0"/>
              </a:rPr>
              <a:t>“Now show me your glory.”</a:t>
            </a:r>
            <a:endParaRPr lang="en-GB" sz="20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2000" kern="0" baseline="30000" dirty="0">
                <a:effectLst/>
                <a:latin typeface="Aptos" panose="020B0004020202020204" pitchFamily="34" charset="0"/>
                <a:ea typeface="Times New Roman" panose="02020603050405020304" pitchFamily="18" charset="0"/>
                <a:cs typeface="Segoe UI" panose="020B0502040204020203" pitchFamily="34" charset="0"/>
              </a:rPr>
              <a:t>19 </a:t>
            </a:r>
            <a:r>
              <a:rPr lang="en-GB" sz="2000" kern="0" dirty="0">
                <a:effectLst/>
                <a:latin typeface="Aptos" panose="020B0004020202020204" pitchFamily="34" charset="0"/>
                <a:ea typeface="Times New Roman" panose="02020603050405020304" pitchFamily="18" charset="0"/>
                <a:cs typeface="Segoe UI" panose="020B0502040204020203" pitchFamily="34" charset="0"/>
              </a:rPr>
              <a:t>And the </a:t>
            </a:r>
            <a:r>
              <a:rPr lang="en-GB" sz="2000" kern="0" cap="small" dirty="0">
                <a:effectLst/>
                <a:latin typeface="Aptos" panose="020B0004020202020204" pitchFamily="34" charset="0"/>
                <a:ea typeface="Times New Roman" panose="02020603050405020304" pitchFamily="18" charset="0"/>
                <a:cs typeface="Segoe UI" panose="020B0502040204020203" pitchFamily="34" charset="0"/>
              </a:rPr>
              <a:t>Lord</a:t>
            </a:r>
            <a:r>
              <a:rPr lang="en-GB" sz="2000" kern="0" dirty="0">
                <a:effectLst/>
                <a:latin typeface="Aptos" panose="020B0004020202020204" pitchFamily="34" charset="0"/>
                <a:ea typeface="Times New Roman" panose="02020603050405020304" pitchFamily="18" charset="0"/>
                <a:cs typeface="Segoe UI" panose="020B0502040204020203" pitchFamily="34" charset="0"/>
              </a:rPr>
              <a:t> said, </a:t>
            </a:r>
            <a:r>
              <a:rPr lang="en-GB" sz="2000" kern="0" dirty="0">
                <a:solidFill>
                  <a:srgbClr val="FF0000"/>
                </a:solidFill>
                <a:effectLst/>
                <a:latin typeface="Aptos" panose="020B0004020202020204" pitchFamily="34" charset="0"/>
                <a:ea typeface="Times New Roman" panose="02020603050405020304" pitchFamily="18" charset="0"/>
                <a:cs typeface="Segoe UI" panose="020B0502040204020203" pitchFamily="34" charset="0"/>
              </a:rPr>
              <a:t>“I will cause all my goodness to pass in front of you, and I will proclaim my name, the </a:t>
            </a:r>
            <a:r>
              <a:rPr lang="en-GB" sz="2000" kern="0" cap="small" dirty="0">
                <a:solidFill>
                  <a:srgbClr val="FF0000"/>
                </a:solidFill>
                <a:effectLst/>
                <a:latin typeface="Aptos" panose="020B0004020202020204" pitchFamily="34" charset="0"/>
                <a:ea typeface="Times New Roman" panose="02020603050405020304" pitchFamily="18" charset="0"/>
                <a:cs typeface="Segoe UI" panose="020B0502040204020203" pitchFamily="34" charset="0"/>
              </a:rPr>
              <a:t>Lord</a:t>
            </a:r>
            <a:r>
              <a:rPr lang="en-GB" sz="2000" kern="0" dirty="0">
                <a:solidFill>
                  <a:srgbClr val="FF0000"/>
                </a:solidFill>
                <a:effectLst/>
                <a:latin typeface="Aptos" panose="020B0004020202020204" pitchFamily="34" charset="0"/>
                <a:ea typeface="Times New Roman" panose="02020603050405020304" pitchFamily="18" charset="0"/>
                <a:cs typeface="Segoe UI" panose="020B0502040204020203" pitchFamily="34" charset="0"/>
              </a:rPr>
              <a:t>, in your presence. I will have mercy on whom I will have mercy, and I will have compassion on whom I will have compassion. </a:t>
            </a:r>
            <a:r>
              <a:rPr lang="en-GB" sz="2000" kern="0" baseline="30000" dirty="0">
                <a:solidFill>
                  <a:srgbClr val="FF0000"/>
                </a:solidFill>
                <a:effectLst/>
                <a:latin typeface="Aptos" panose="020B0004020202020204" pitchFamily="34" charset="0"/>
                <a:ea typeface="Times New Roman" panose="02020603050405020304" pitchFamily="18" charset="0"/>
                <a:cs typeface="Segoe UI" panose="020B0502040204020203" pitchFamily="34" charset="0"/>
              </a:rPr>
              <a:t>20 </a:t>
            </a:r>
            <a:r>
              <a:rPr lang="en-GB" sz="2000" kern="0" dirty="0">
                <a:solidFill>
                  <a:srgbClr val="FF0000"/>
                </a:solidFill>
                <a:effectLst/>
                <a:latin typeface="Aptos" panose="020B0004020202020204" pitchFamily="34" charset="0"/>
                <a:ea typeface="Times New Roman" panose="02020603050405020304" pitchFamily="18" charset="0"/>
                <a:cs typeface="Segoe UI" panose="020B0502040204020203" pitchFamily="34" charset="0"/>
              </a:rPr>
              <a:t>But,” </a:t>
            </a:r>
            <a:r>
              <a:rPr lang="en-GB" sz="2000" kern="0" dirty="0">
                <a:effectLst/>
                <a:latin typeface="Aptos" panose="020B0004020202020204" pitchFamily="34" charset="0"/>
                <a:ea typeface="Times New Roman" panose="02020603050405020304" pitchFamily="18" charset="0"/>
                <a:cs typeface="Segoe UI" panose="020B0502040204020203" pitchFamily="34" charset="0"/>
              </a:rPr>
              <a:t>he said, </a:t>
            </a:r>
            <a:r>
              <a:rPr lang="en-GB" sz="2000" kern="0" dirty="0">
                <a:solidFill>
                  <a:srgbClr val="FF0000"/>
                </a:solidFill>
                <a:effectLst/>
                <a:latin typeface="Aptos" panose="020B0004020202020204" pitchFamily="34" charset="0"/>
                <a:ea typeface="Times New Roman" panose="02020603050405020304" pitchFamily="18" charset="0"/>
                <a:cs typeface="Segoe UI" panose="020B0502040204020203" pitchFamily="34" charset="0"/>
              </a:rPr>
              <a:t>“you cannot see my face, for no one may see me and live.”</a:t>
            </a:r>
            <a:endParaRPr lang="en-GB" sz="2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r>
              <a:rPr lang="en-GB" sz="2000" baseline="30000" dirty="0">
                <a:effectLst/>
                <a:latin typeface="Aptos" panose="020B0004020202020204" pitchFamily="34" charset="0"/>
                <a:ea typeface="Aptos" panose="020B0004020202020204" pitchFamily="34" charset="0"/>
                <a:cs typeface="Segoe UI" panose="020B0502040204020203" pitchFamily="34" charset="0"/>
              </a:rPr>
              <a:t>21 </a:t>
            </a:r>
            <a:r>
              <a:rPr lang="en-GB" sz="2000" dirty="0">
                <a:effectLst/>
                <a:latin typeface="Aptos" panose="020B0004020202020204" pitchFamily="34" charset="0"/>
                <a:ea typeface="Aptos" panose="020B0004020202020204" pitchFamily="34" charset="0"/>
                <a:cs typeface="Segoe UI" panose="020B0502040204020203" pitchFamily="34" charset="0"/>
              </a:rPr>
              <a:t>Then the </a:t>
            </a:r>
            <a:r>
              <a:rPr lang="en-GB" sz="2000" cap="small" dirty="0">
                <a:effectLst/>
                <a:latin typeface="Aptos" panose="020B0004020202020204" pitchFamily="34" charset="0"/>
                <a:ea typeface="Aptos" panose="020B0004020202020204" pitchFamily="34" charset="0"/>
                <a:cs typeface="Segoe UI" panose="020B0502040204020203" pitchFamily="34" charset="0"/>
              </a:rPr>
              <a:t>Lord</a:t>
            </a:r>
            <a:r>
              <a:rPr lang="en-GB" sz="2000" dirty="0">
                <a:effectLst/>
                <a:latin typeface="Aptos" panose="020B0004020202020204" pitchFamily="34" charset="0"/>
                <a:ea typeface="Aptos" panose="020B0004020202020204" pitchFamily="34" charset="0"/>
                <a:cs typeface="Segoe UI" panose="020B0502040204020203" pitchFamily="34" charset="0"/>
              </a:rPr>
              <a:t> said, </a:t>
            </a:r>
            <a:r>
              <a:rPr lang="en-GB" sz="2000" dirty="0">
                <a:solidFill>
                  <a:srgbClr val="FF0000"/>
                </a:solidFill>
                <a:effectLst/>
                <a:latin typeface="Aptos" panose="020B0004020202020204" pitchFamily="34" charset="0"/>
                <a:ea typeface="Aptos" panose="020B0004020202020204" pitchFamily="34" charset="0"/>
                <a:cs typeface="Segoe UI" panose="020B0502040204020203" pitchFamily="34" charset="0"/>
              </a:rPr>
              <a:t>“There is a place near me where you may stand on a rock. </a:t>
            </a:r>
            <a:r>
              <a:rPr lang="en-GB" sz="2000" baseline="30000" dirty="0">
                <a:solidFill>
                  <a:srgbClr val="FF0000"/>
                </a:solidFill>
                <a:effectLst/>
                <a:latin typeface="Aptos" panose="020B0004020202020204" pitchFamily="34" charset="0"/>
                <a:ea typeface="Aptos" panose="020B0004020202020204" pitchFamily="34" charset="0"/>
                <a:cs typeface="Segoe UI" panose="020B0502040204020203" pitchFamily="34" charset="0"/>
              </a:rPr>
              <a:t>22 </a:t>
            </a:r>
            <a:r>
              <a:rPr lang="en-GB" sz="2000" dirty="0">
                <a:solidFill>
                  <a:srgbClr val="FF0000"/>
                </a:solidFill>
                <a:effectLst/>
                <a:latin typeface="Aptos" panose="020B0004020202020204" pitchFamily="34" charset="0"/>
                <a:ea typeface="Aptos" panose="020B0004020202020204" pitchFamily="34" charset="0"/>
                <a:cs typeface="Segoe UI" panose="020B0502040204020203" pitchFamily="34" charset="0"/>
              </a:rPr>
              <a:t>When my glory passes by, I will put you in a cleft in the rock and cover you with my hand until I have passed by. </a:t>
            </a:r>
            <a:r>
              <a:rPr lang="en-GB" sz="2000" baseline="30000" dirty="0">
                <a:solidFill>
                  <a:srgbClr val="FF0000"/>
                </a:solidFill>
                <a:effectLst/>
                <a:latin typeface="Aptos" panose="020B0004020202020204" pitchFamily="34" charset="0"/>
                <a:ea typeface="Aptos" panose="020B0004020202020204" pitchFamily="34" charset="0"/>
                <a:cs typeface="Segoe UI" panose="020B0502040204020203" pitchFamily="34" charset="0"/>
              </a:rPr>
              <a:t>23 </a:t>
            </a:r>
            <a:r>
              <a:rPr lang="en-GB" sz="2000" dirty="0">
                <a:solidFill>
                  <a:srgbClr val="FF0000"/>
                </a:solidFill>
                <a:effectLst/>
                <a:latin typeface="Aptos" panose="020B0004020202020204" pitchFamily="34" charset="0"/>
                <a:ea typeface="Aptos" panose="020B0004020202020204" pitchFamily="34" charset="0"/>
                <a:cs typeface="Segoe UI" panose="020B0502040204020203" pitchFamily="34" charset="0"/>
              </a:rPr>
              <a:t>Then I will remove my hand and you will see my back; but my face must not be seen.”</a:t>
            </a:r>
            <a:endParaRPr lang="en-GB" sz="2000" dirty="0">
              <a:solidFill>
                <a:srgbClr val="FF0000"/>
              </a:solidFill>
              <a:latin typeface="Aptos Display" panose="020B0004020202020204" pitchFamily="34" charset="0"/>
            </a:endParaRPr>
          </a:p>
        </p:txBody>
      </p:sp>
    </p:spTree>
    <p:extLst>
      <p:ext uri="{BB962C8B-B14F-4D97-AF65-F5344CB8AC3E}">
        <p14:creationId xmlns:p14="http://schemas.microsoft.com/office/powerpoint/2010/main" val="253512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8D78B-EF4B-4CDF-EF68-CABD189E6FAB}"/>
            </a:ext>
          </a:extLst>
        </p:cNvPr>
        <p:cNvGrpSpPr/>
        <p:nvPr/>
      </p:nvGrpSpPr>
      <p:grpSpPr>
        <a:xfrm>
          <a:off x="0" y="0"/>
          <a:ext cx="0" cy="0"/>
          <a:chOff x="0" y="0"/>
          <a:chExt cx="0" cy="0"/>
        </a:xfrm>
      </p:grpSpPr>
      <p:pic>
        <p:nvPicPr>
          <p:cNvPr id="3076" name="Picture 4" descr="7 Lake District Mountains That Are Worth the Hike - Lakelovers">
            <a:extLst>
              <a:ext uri="{FF2B5EF4-FFF2-40B4-BE49-F238E27FC236}">
                <a16:creationId xmlns:a16="http://schemas.microsoft.com/office/drawing/2014/main" id="{EB3A5D4F-D7B4-56C2-9C6D-4E272BD0DF8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t="16974"/>
          <a:stretch/>
        </p:blipFill>
        <p:spPr bwMode="auto">
          <a:xfrm>
            <a:off x="20" y="10"/>
            <a:ext cx="12191980"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E43B3F-42F8-3652-82E9-726F41EF1DF0}"/>
              </a:ext>
            </a:extLst>
          </p:cNvPr>
          <p:cNvSpPr txBox="1"/>
          <p:nvPr/>
        </p:nvSpPr>
        <p:spPr>
          <a:xfrm>
            <a:off x="0" y="3557281"/>
            <a:ext cx="6640285" cy="3300719"/>
          </a:xfrm>
          <a:prstGeom prst="rect">
            <a:avLst/>
          </a:prstGeom>
          <a:gradFill>
            <a:gsLst>
              <a:gs pos="0">
                <a:schemeClr val="bg2">
                  <a:alpha val="0"/>
                </a:schemeClr>
              </a:gs>
              <a:gs pos="50000">
                <a:schemeClr val="bg2">
                  <a:alpha val="60000"/>
                </a:schemeClr>
              </a:gs>
            </a:gsLst>
            <a:lin ang="10800000" scaled="1"/>
          </a:gradFill>
        </p:spPr>
        <p:txBody>
          <a:bodyPr vert="horz" wrap="square" lIns="0" tIns="0" rIns="0" bIns="0" rtlCol="0">
            <a:normAutofit/>
          </a:bodyPr>
          <a:lstStyle/>
          <a:p>
            <a:pPr marL="548640">
              <a:lnSpc>
                <a:spcPct val="200000"/>
              </a:lnSpc>
              <a:spcBef>
                <a:spcPts val="1000"/>
              </a:spcBef>
              <a:spcAft>
                <a:spcPts val="800"/>
              </a:spcAft>
            </a:pPr>
            <a:r>
              <a:rPr lang="en-GB" sz="2400" dirty="0">
                <a:latin typeface="Aptos Display" panose="020B0004020202020204" pitchFamily="34" charset="0"/>
              </a:rPr>
              <a:t>33 But seek first his kingdom and his righteousness, and all these things will be given to you as well</a:t>
            </a:r>
          </a:p>
        </p:txBody>
      </p:sp>
      <p:sp>
        <p:nvSpPr>
          <p:cNvPr id="7" name="Title 6">
            <a:extLst>
              <a:ext uri="{FF2B5EF4-FFF2-40B4-BE49-F238E27FC236}">
                <a16:creationId xmlns:a16="http://schemas.microsoft.com/office/drawing/2014/main" id="{0AC00A8F-64B5-747D-1070-83F246EAE2AA}"/>
              </a:ext>
            </a:extLst>
          </p:cNvPr>
          <p:cNvSpPr>
            <a:spLocks noGrp="1"/>
          </p:cNvSpPr>
          <p:nvPr>
            <p:ph type="ctrTitle"/>
          </p:nvPr>
        </p:nvSpPr>
        <p:spPr>
          <a:xfrm>
            <a:off x="0" y="0"/>
            <a:ext cx="6640285" cy="3535509"/>
          </a:xfrm>
        </p:spPr>
        <p:txBody>
          <a:bodyPr vert="horz" wrap="square" lIns="0" tIns="0" rIns="0" bIns="0" rtlCol="0" anchor="b" anchorCtr="0">
            <a:normAutofit/>
          </a:bodyPr>
          <a:lstStyle/>
          <a:p>
            <a:r>
              <a:rPr lang="en-GB" kern="1200">
                <a:latin typeface="+mj-lt"/>
                <a:ea typeface="+mj-ea"/>
                <a:cs typeface="+mj-cs"/>
              </a:rPr>
              <a:t>Matthew 6:33</a:t>
            </a:r>
          </a:p>
        </p:txBody>
      </p:sp>
    </p:spTree>
    <p:extLst>
      <p:ext uri="{BB962C8B-B14F-4D97-AF65-F5344CB8AC3E}">
        <p14:creationId xmlns:p14="http://schemas.microsoft.com/office/powerpoint/2010/main" val="15377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3EDC2-F533-A610-C82A-18A1FEC4C38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2D91D27-89CB-F8B1-FC5B-9E50BC5E1BF7}"/>
              </a:ext>
            </a:extLst>
          </p:cNvPr>
          <p:cNvSpPr>
            <a:spLocks noGrp="1"/>
          </p:cNvSpPr>
          <p:nvPr>
            <p:ph type="title"/>
          </p:nvPr>
        </p:nvSpPr>
        <p:spPr>
          <a:xfrm>
            <a:off x="550862" y="549275"/>
            <a:ext cx="11091600" cy="1332000"/>
          </a:xfrm>
        </p:spPr>
        <p:txBody>
          <a:bodyPr rtlCol="0"/>
          <a:lstStyle/>
          <a:p>
            <a:pPr rtl="0"/>
            <a:r>
              <a:rPr lang="en-GB" dirty="0"/>
              <a:t>Matthew 28:20</a:t>
            </a:r>
          </a:p>
        </p:txBody>
      </p:sp>
      <p:sp>
        <p:nvSpPr>
          <p:cNvPr id="8" name="TextBox 7">
            <a:extLst>
              <a:ext uri="{FF2B5EF4-FFF2-40B4-BE49-F238E27FC236}">
                <a16:creationId xmlns:a16="http://schemas.microsoft.com/office/drawing/2014/main" id="{2B10B67F-ABA8-0CC0-AB53-48B3BB170DA1}"/>
              </a:ext>
            </a:extLst>
          </p:cNvPr>
          <p:cNvSpPr txBox="1"/>
          <p:nvPr/>
        </p:nvSpPr>
        <p:spPr>
          <a:xfrm>
            <a:off x="491319" y="1378088"/>
            <a:ext cx="10222173" cy="954107"/>
          </a:xfrm>
          <a:prstGeom prst="rect">
            <a:avLst/>
          </a:prstGeom>
          <a:noFill/>
        </p:spPr>
        <p:txBody>
          <a:bodyPr wrap="square" rtlCol="0">
            <a:spAutoFit/>
          </a:bodyPr>
          <a:lstStyle/>
          <a:p>
            <a:r>
              <a:rPr lang="en-GB" sz="2400" dirty="0">
                <a:latin typeface="Aptos Display" panose="020B0004020202020204" pitchFamily="34" charset="0"/>
              </a:rPr>
              <a:t>And behold, I am with you always, to the end of the age.</a:t>
            </a:r>
          </a:p>
          <a:p>
            <a:endParaRPr lang="en-GB" sz="3200" dirty="0">
              <a:latin typeface="Aptos Display" panose="020B0004020202020204" pitchFamily="34" charset="0"/>
            </a:endParaRPr>
          </a:p>
        </p:txBody>
      </p:sp>
      <p:sp>
        <p:nvSpPr>
          <p:cNvPr id="2" name="Title 6">
            <a:extLst>
              <a:ext uri="{FF2B5EF4-FFF2-40B4-BE49-F238E27FC236}">
                <a16:creationId xmlns:a16="http://schemas.microsoft.com/office/drawing/2014/main" id="{4625A1AE-C209-17AA-3987-909D37BBCE3D}"/>
              </a:ext>
            </a:extLst>
          </p:cNvPr>
          <p:cNvSpPr txBox="1">
            <a:spLocks/>
          </p:cNvSpPr>
          <p:nvPr/>
        </p:nvSpPr>
        <p:spPr>
          <a:xfrm>
            <a:off x="549537" y="2732690"/>
            <a:ext cx="11091600" cy="133200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lang="en-GB" sz="4800" kern="1200" dirty="0">
                <a:solidFill>
                  <a:schemeClr val="tx1"/>
                </a:solidFill>
                <a:latin typeface="+mj-lt"/>
                <a:ea typeface="+mj-ea"/>
                <a:cs typeface="+mj-cs"/>
              </a:defRPr>
            </a:lvl1pPr>
          </a:lstStyle>
          <a:p>
            <a:r>
              <a:rPr lang="en-GB" dirty="0"/>
              <a:t>John 14:16-17</a:t>
            </a:r>
          </a:p>
        </p:txBody>
      </p:sp>
      <p:sp>
        <p:nvSpPr>
          <p:cNvPr id="3" name="TextBox 2">
            <a:extLst>
              <a:ext uri="{FF2B5EF4-FFF2-40B4-BE49-F238E27FC236}">
                <a16:creationId xmlns:a16="http://schemas.microsoft.com/office/drawing/2014/main" id="{2D276AD7-36C7-180E-ECAC-62942B4804EF}"/>
              </a:ext>
            </a:extLst>
          </p:cNvPr>
          <p:cNvSpPr txBox="1"/>
          <p:nvPr/>
        </p:nvSpPr>
        <p:spPr>
          <a:xfrm>
            <a:off x="491318" y="3516942"/>
            <a:ext cx="10222173" cy="1692771"/>
          </a:xfrm>
          <a:prstGeom prst="rect">
            <a:avLst/>
          </a:prstGeom>
          <a:noFill/>
        </p:spPr>
        <p:txBody>
          <a:bodyPr wrap="square" rtlCol="0">
            <a:spAutoFit/>
          </a:bodyPr>
          <a:lstStyle/>
          <a:p>
            <a:r>
              <a:rPr lang="en-GB" sz="2400" dirty="0">
                <a:latin typeface="Aptos Display" panose="020B0004020202020204" pitchFamily="34" charset="0"/>
              </a:rPr>
              <a:t>And I will ask the Father, and he will give you another Helper, to be with you forever, even the Spirit of truth, whom the world cannot receive, because it neither sees him nor knows him. You know him, for he dwells with you and will be in you.</a:t>
            </a:r>
          </a:p>
          <a:p>
            <a:endParaRPr lang="en-GB" sz="3200" dirty="0">
              <a:latin typeface="Aptos Display" panose="020B0004020202020204" pitchFamily="34" charset="0"/>
            </a:endParaRPr>
          </a:p>
        </p:txBody>
      </p:sp>
    </p:spTree>
    <p:extLst>
      <p:ext uri="{BB962C8B-B14F-4D97-AF65-F5344CB8AC3E}">
        <p14:creationId xmlns:p14="http://schemas.microsoft.com/office/powerpoint/2010/main" val="208745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3F30B-9FEC-5B30-F2AE-1E81C382988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5C31247-0E61-46D2-BBB0-F1B4BA55A123}"/>
              </a:ext>
            </a:extLst>
          </p:cNvPr>
          <p:cNvSpPr>
            <a:spLocks noGrp="1"/>
          </p:cNvSpPr>
          <p:nvPr>
            <p:ph type="ctrTitle"/>
          </p:nvPr>
        </p:nvSpPr>
        <p:spPr>
          <a:xfrm>
            <a:off x="7999413" y="771772"/>
            <a:ext cx="3565524" cy="2384898"/>
          </a:xfrm>
        </p:spPr>
        <p:txBody>
          <a:bodyPr vert="horz" wrap="square" lIns="0" tIns="0" rIns="0" bIns="0" rtlCol="0" anchor="b" anchorCtr="0">
            <a:normAutofit/>
          </a:bodyPr>
          <a:lstStyle/>
          <a:p>
            <a:r>
              <a:rPr lang="en-GB" kern="1200" dirty="0">
                <a:latin typeface="+mj-lt"/>
                <a:ea typeface="+mj-ea"/>
                <a:cs typeface="+mj-cs"/>
              </a:rPr>
              <a:t>Philippians 4:6-7</a:t>
            </a:r>
          </a:p>
        </p:txBody>
      </p:sp>
      <p:sp>
        <p:nvSpPr>
          <p:cNvPr id="6" name="Slide Number Placeholder 5" hidden="1">
            <a:extLst>
              <a:ext uri="{FF2B5EF4-FFF2-40B4-BE49-F238E27FC236}">
                <a16:creationId xmlns:a16="http://schemas.microsoft.com/office/drawing/2014/main" id="{DCA6967A-7622-2CF7-E628-A63E2185BA3C}"/>
              </a:ext>
            </a:extLst>
          </p:cNvPr>
          <p:cNvSpPr>
            <a:spLocks noGrp="1"/>
          </p:cNvSpPr>
          <p:nvPr>
            <p:ph type="sldNum" sz="quarter" idx="4294967295"/>
          </p:nvPr>
        </p:nvSpPr>
        <p:spPr>
          <a:xfrm>
            <a:off x="9948863" y="6507212"/>
            <a:ext cx="1692274" cy="153888"/>
          </a:xfrm>
        </p:spPr>
        <p:txBody>
          <a:bodyPr rtlCol="0"/>
          <a:lstStyle/>
          <a:p>
            <a:pPr rtl="0">
              <a:spcAft>
                <a:spcPts val="600"/>
              </a:spcAft>
            </a:pPr>
            <a:fld id="{DBA1B0FB-D917-4C8C-928F-313BD683BF39}" type="slidenum">
              <a:rPr lang="en-GB" smtClean="0"/>
              <a:pPr rtl="0">
                <a:spcAft>
                  <a:spcPts val="600"/>
                </a:spcAft>
              </a:pPr>
              <a:t>8</a:t>
            </a:fld>
            <a:endParaRPr lang="en-GB"/>
          </a:p>
        </p:txBody>
      </p:sp>
      <p:sp>
        <p:nvSpPr>
          <p:cNvPr id="4" name="TextBox 3">
            <a:extLst>
              <a:ext uri="{FF2B5EF4-FFF2-40B4-BE49-F238E27FC236}">
                <a16:creationId xmlns:a16="http://schemas.microsoft.com/office/drawing/2014/main" id="{39BA8786-BCB6-ECF5-D1BA-849D52E7449C}"/>
              </a:ext>
            </a:extLst>
          </p:cNvPr>
          <p:cNvSpPr txBox="1"/>
          <p:nvPr/>
        </p:nvSpPr>
        <p:spPr>
          <a:xfrm>
            <a:off x="7932903" y="3156670"/>
            <a:ext cx="4104422" cy="3416320"/>
          </a:xfrm>
          <a:prstGeom prst="rect">
            <a:avLst/>
          </a:prstGeom>
          <a:noFill/>
        </p:spPr>
        <p:txBody>
          <a:bodyPr wrap="square" rtlCol="0">
            <a:spAutoFit/>
          </a:bodyPr>
          <a:lstStyle/>
          <a:p>
            <a:r>
              <a:rPr lang="en-GB" sz="2400" dirty="0">
                <a:effectLst/>
                <a:latin typeface="Aptos" panose="020B0004020202020204" pitchFamily="34" charset="0"/>
                <a:ea typeface="Aptos" panose="020B0004020202020204" pitchFamily="34" charset="0"/>
                <a:cs typeface="Times New Roman" panose="02020603050405020304" pitchFamily="18" charset="0"/>
              </a:rPr>
              <a:t>Do not be anxious about anything, but in every situation, by prayer and petition, with thanksgiving, present your requests to God. And the peace of God, which transcends all understanding, will guard your hearts and your minds in Christ Jesus.</a:t>
            </a:r>
            <a:endParaRPr lang="en-GB" sz="2400" dirty="0"/>
          </a:p>
        </p:txBody>
      </p:sp>
      <p:pic>
        <p:nvPicPr>
          <p:cNvPr id="4098" name="Picture 2" descr="Do not be anxious about anything, but in everything by prayer and  supplication with thanksgiving let your requests be made... –  @thewordfortheday on Tumblr">
            <a:extLst>
              <a:ext uri="{FF2B5EF4-FFF2-40B4-BE49-F238E27FC236}">
                <a16:creationId xmlns:a16="http://schemas.microsoft.com/office/drawing/2014/main" id="{FDBC3DF6-28B2-0507-85E1-104DAA919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556"/>
          <a:stretch/>
        </p:blipFill>
        <p:spPr bwMode="auto">
          <a:xfrm>
            <a:off x="477982" y="616527"/>
            <a:ext cx="6858000" cy="5791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09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56DFE-841A-7E3A-A3A3-CAE906257280}"/>
            </a:ext>
          </a:extLst>
        </p:cNvPr>
        <p:cNvGrpSpPr/>
        <p:nvPr/>
      </p:nvGrpSpPr>
      <p:grpSpPr>
        <a:xfrm>
          <a:off x="0" y="0"/>
          <a:ext cx="0" cy="0"/>
          <a:chOff x="0" y="0"/>
          <a:chExt cx="0" cy="0"/>
        </a:xfrm>
      </p:grpSpPr>
      <p:pic>
        <p:nvPicPr>
          <p:cNvPr id="5122" name="Picture 2" descr="What Makes Praying with Others So Powerful">
            <a:extLst>
              <a:ext uri="{FF2B5EF4-FFF2-40B4-BE49-F238E27FC236}">
                <a16:creationId xmlns:a16="http://schemas.microsoft.com/office/drawing/2014/main" id="{F082AC72-3066-DBDA-F2E7-0D49FE8CC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110" b="-1"/>
          <a:stretch/>
        </p:blipFill>
        <p:spPr bwMode="auto">
          <a:xfrm>
            <a:off x="20" y="10"/>
            <a:ext cx="12191980"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6" name="Slide Number Placeholder 5" hidden="1">
            <a:extLst>
              <a:ext uri="{FF2B5EF4-FFF2-40B4-BE49-F238E27FC236}">
                <a16:creationId xmlns:a16="http://schemas.microsoft.com/office/drawing/2014/main" id="{625A2D34-35E4-2428-0FFC-F008AFB3F4A1}"/>
              </a:ext>
            </a:extLst>
          </p:cNvPr>
          <p:cNvSpPr>
            <a:spLocks noGrp="1"/>
          </p:cNvSpPr>
          <p:nvPr>
            <p:ph type="sldNum" sz="quarter" idx="4294967295"/>
          </p:nvPr>
        </p:nvSpPr>
        <p:spPr>
          <a:xfrm>
            <a:off x="9948863" y="6507212"/>
            <a:ext cx="1692274" cy="153888"/>
          </a:xfrm>
        </p:spPr>
        <p:txBody>
          <a:bodyPr rtlCol="0"/>
          <a:lstStyle/>
          <a:p>
            <a:pPr rtl="0">
              <a:spcAft>
                <a:spcPts val="600"/>
              </a:spcAft>
            </a:pPr>
            <a:fld id="{DBA1B0FB-D917-4C8C-928F-313BD683BF39}" type="slidenum">
              <a:rPr lang="en-GB" smtClean="0"/>
              <a:pPr rtl="0">
                <a:spcAft>
                  <a:spcPts val="600"/>
                </a:spcAft>
              </a:pPr>
              <a:t>9</a:t>
            </a:fld>
            <a:endParaRPr lang="en-GB"/>
          </a:p>
        </p:txBody>
      </p:sp>
    </p:spTree>
    <p:extLst>
      <p:ext uri="{BB962C8B-B14F-4D97-AF65-F5344CB8AC3E}">
        <p14:creationId xmlns:p14="http://schemas.microsoft.com/office/powerpoint/2010/main" val="88146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124.tgt.Office_50301378_TF33713516_Win32_OJ112196127" id="{EDFFA481-CE53-4409-8D36-2ECF03B6BBD6}" vid="{001D13DB-0C6A-47B8-A3F5-ADC4851DB2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904751AB-E840-446F-8D49-E697067EC88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{51935BA8-7293-4A9F-BC19-EF91552C92FC}tf33713516_win32</Template>
  <TotalTime>85</TotalTime>
  <Words>994</Words>
  <Application>Microsoft Office PowerPoint</Application>
  <PresentationFormat>Widescreen</PresentationFormat>
  <Paragraphs>34</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Aptos Display</vt:lpstr>
      <vt:lpstr>Arial</vt:lpstr>
      <vt:lpstr>Calibri</vt:lpstr>
      <vt:lpstr>Gill Sans MT</vt:lpstr>
      <vt:lpstr>Walbaum Display</vt:lpstr>
      <vt:lpstr>3DFloatVTI</vt:lpstr>
      <vt:lpstr>Divine Alignment: When Moses Got in Sync with God</vt:lpstr>
      <vt:lpstr>Exodus 32:7-14</vt:lpstr>
      <vt:lpstr>Hebrews 4:16</vt:lpstr>
      <vt:lpstr>Luke 18:13-14</vt:lpstr>
      <vt:lpstr>Exodus 33:12-23</vt:lpstr>
      <vt:lpstr>Matthew 6:33</vt:lpstr>
      <vt:lpstr>Matthew 28:20</vt:lpstr>
      <vt:lpstr>Philippians 4:6-7</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Rowan Troy</dc:creator>
  <cp:lastModifiedBy>Rowan Troy</cp:lastModifiedBy>
  <cp:revision>2</cp:revision>
  <dcterms:created xsi:type="dcterms:W3CDTF">2024-12-01T08:15:49Z</dcterms:created>
  <dcterms:modified xsi:type="dcterms:W3CDTF">2025-01-19T08:47:41Z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